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89" r:id="rId2"/>
    <p:sldMasterId id="2147484335" r:id="rId3"/>
    <p:sldMasterId id="2147484325" r:id="rId4"/>
    <p:sldMasterId id="2147484345" r:id="rId5"/>
    <p:sldMasterId id="2147484357" r:id="rId6"/>
    <p:sldMasterId id="2147484367" r:id="rId7"/>
  </p:sldMasterIdLst>
  <p:notesMasterIdLst>
    <p:notesMasterId r:id="rId27"/>
  </p:notesMasterIdLst>
  <p:handoutMasterIdLst>
    <p:handoutMasterId r:id="rId28"/>
  </p:handoutMasterIdLst>
  <p:sldIdLst>
    <p:sldId id="266" r:id="rId8"/>
    <p:sldId id="268" r:id="rId9"/>
    <p:sldId id="283" r:id="rId10"/>
    <p:sldId id="284" r:id="rId11"/>
    <p:sldId id="269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5" r:id="rId20"/>
    <p:sldId id="286" r:id="rId21"/>
    <p:sldId id="282" r:id="rId22"/>
    <p:sldId id="287" r:id="rId23"/>
    <p:sldId id="288" r:id="rId24"/>
    <p:sldId id="263" r:id="rId25"/>
    <p:sldId id="289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D54"/>
    <a:srgbClr val="000000"/>
    <a:srgbClr val="F0E7D9"/>
    <a:srgbClr val="5D3753"/>
    <a:srgbClr val="1A365D"/>
    <a:srgbClr val="003B49"/>
    <a:srgbClr val="D4263E"/>
    <a:srgbClr val="1A3F82"/>
    <a:srgbClr val="007A79"/>
    <a:srgbClr val="D0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3703A-6A71-4A42-89A8-81B864B7D676}" v="5" dt="2023-11-22T11:50:17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0" autoAdjust="0"/>
    <p:restoredTop sz="86939"/>
  </p:normalViewPr>
  <p:slideViewPr>
    <p:cSldViewPr snapToGrid="0" showGuides="1">
      <p:cViewPr varScale="1">
        <p:scale>
          <a:sx n="111" d="100"/>
          <a:sy n="111" d="100"/>
        </p:scale>
        <p:origin x="109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iej Domanski" userId="50250cb4325dc7b3" providerId="LiveId" clId="{5163703A-6A71-4A42-89A8-81B864B7D676}"/>
    <pc:docChg chg="custSel addSld delSld modSld">
      <pc:chgData name="Maciej Domanski" userId="50250cb4325dc7b3" providerId="LiveId" clId="{5163703A-6A71-4A42-89A8-81B864B7D676}" dt="2023-11-22T11:52:51.224" v="2040" actId="13926"/>
      <pc:docMkLst>
        <pc:docMk/>
      </pc:docMkLst>
      <pc:sldChg chg="modSp mod">
        <pc:chgData name="Maciej Domanski" userId="50250cb4325dc7b3" providerId="LiveId" clId="{5163703A-6A71-4A42-89A8-81B864B7D676}" dt="2023-11-22T11:52:32.299" v="2039" actId="1076"/>
        <pc:sldMkLst>
          <pc:docMk/>
          <pc:sldMk cId="3447203906" sldId="263"/>
        </pc:sldMkLst>
        <pc:spChg chg="mod">
          <ac:chgData name="Maciej Domanski" userId="50250cb4325dc7b3" providerId="LiveId" clId="{5163703A-6A71-4A42-89A8-81B864B7D676}" dt="2023-11-22T11:52:32.299" v="2039" actId="1076"/>
          <ac:spMkLst>
            <pc:docMk/>
            <pc:sldMk cId="3447203906" sldId="263"/>
            <ac:spMk id="2" creationId="{00000000-0000-0000-0000-000000000000}"/>
          </ac:spMkLst>
        </pc:spChg>
        <pc:spChg chg="mod">
          <ac:chgData name="Maciej Domanski" userId="50250cb4325dc7b3" providerId="LiveId" clId="{5163703A-6A71-4A42-89A8-81B864B7D676}" dt="2023-11-22T11:51:52.967" v="2034" actId="1076"/>
          <ac:spMkLst>
            <pc:docMk/>
            <pc:sldMk cId="3447203906" sldId="263"/>
            <ac:spMk id="3" creationId="{00000000-0000-0000-0000-000000000000}"/>
          </ac:spMkLst>
        </pc:spChg>
      </pc:sldChg>
      <pc:sldChg chg="modSp mod">
        <pc:chgData name="Maciej Domanski" userId="50250cb4325dc7b3" providerId="LiveId" clId="{5163703A-6A71-4A42-89A8-81B864B7D676}" dt="2023-11-22T11:48:25.520" v="2022" actId="790"/>
        <pc:sldMkLst>
          <pc:docMk/>
          <pc:sldMk cId="3836896230" sldId="266"/>
        </pc:sldMkLst>
        <pc:spChg chg="mod">
          <ac:chgData name="Maciej Domanski" userId="50250cb4325dc7b3" providerId="LiveId" clId="{5163703A-6A71-4A42-89A8-81B864B7D676}" dt="2023-11-22T11:48:25.520" v="2022" actId="790"/>
          <ac:spMkLst>
            <pc:docMk/>
            <pc:sldMk cId="3836896230" sldId="266"/>
            <ac:spMk id="2" creationId="{00000000-0000-0000-0000-000000000000}"/>
          </ac:spMkLst>
        </pc:spChg>
      </pc:sldChg>
      <pc:sldChg chg="del">
        <pc:chgData name="Maciej Domanski" userId="50250cb4325dc7b3" providerId="LiveId" clId="{5163703A-6A71-4A42-89A8-81B864B7D676}" dt="2023-11-22T07:28:41.342" v="1519" actId="47"/>
        <pc:sldMkLst>
          <pc:docMk/>
          <pc:sldMk cId="2734284427" sldId="280"/>
        </pc:sldMkLst>
      </pc:sldChg>
      <pc:sldChg chg="del">
        <pc:chgData name="Maciej Domanski" userId="50250cb4325dc7b3" providerId="LiveId" clId="{5163703A-6A71-4A42-89A8-81B864B7D676}" dt="2023-11-22T07:28:44.215" v="1520" actId="47"/>
        <pc:sldMkLst>
          <pc:docMk/>
          <pc:sldMk cId="1309584751" sldId="281"/>
        </pc:sldMkLst>
      </pc:sldChg>
      <pc:sldChg chg="modSp add mod">
        <pc:chgData name="Maciej Domanski" userId="50250cb4325dc7b3" providerId="LiveId" clId="{5163703A-6A71-4A42-89A8-81B864B7D676}" dt="2023-11-22T11:48:43.647" v="2023" actId="13926"/>
        <pc:sldMkLst>
          <pc:docMk/>
          <pc:sldMk cId="3725681099" sldId="282"/>
        </pc:sldMkLst>
        <pc:spChg chg="mod">
          <ac:chgData name="Maciej Domanski" userId="50250cb4325dc7b3" providerId="LiveId" clId="{5163703A-6A71-4A42-89A8-81B864B7D676}" dt="2023-11-22T11:48:43.647" v="2023" actId="13926"/>
          <ac:spMkLst>
            <pc:docMk/>
            <pc:sldMk cId="3725681099" sldId="282"/>
            <ac:spMk id="2" creationId="{00000000-0000-0000-0000-000000000000}"/>
          </ac:spMkLst>
        </pc:spChg>
      </pc:sldChg>
      <pc:sldChg chg="modSp add mod">
        <pc:chgData name="Maciej Domanski" userId="50250cb4325dc7b3" providerId="LiveId" clId="{5163703A-6A71-4A42-89A8-81B864B7D676}" dt="2023-11-22T11:48:52.963" v="2024" actId="13926"/>
        <pc:sldMkLst>
          <pc:docMk/>
          <pc:sldMk cId="2929990666" sldId="285"/>
        </pc:sldMkLst>
        <pc:spChg chg="mod">
          <ac:chgData name="Maciej Domanski" userId="50250cb4325dc7b3" providerId="LiveId" clId="{5163703A-6A71-4A42-89A8-81B864B7D676}" dt="2023-11-22T11:48:52.963" v="2024" actId="13926"/>
          <ac:spMkLst>
            <pc:docMk/>
            <pc:sldMk cId="2929990666" sldId="285"/>
            <ac:spMk id="2" creationId="{00000000-0000-0000-0000-000000000000}"/>
          </ac:spMkLst>
        </pc:spChg>
      </pc:sldChg>
      <pc:sldChg chg="modSp add mod">
        <pc:chgData name="Maciej Domanski" userId="50250cb4325dc7b3" providerId="LiveId" clId="{5163703A-6A71-4A42-89A8-81B864B7D676}" dt="2023-11-22T11:22:03.482" v="1948" actId="20577"/>
        <pc:sldMkLst>
          <pc:docMk/>
          <pc:sldMk cId="3941892189" sldId="286"/>
        </pc:sldMkLst>
        <pc:spChg chg="mod">
          <ac:chgData name="Maciej Domanski" userId="50250cb4325dc7b3" providerId="LiveId" clId="{5163703A-6A71-4A42-89A8-81B864B7D676}" dt="2023-11-22T11:22:03.482" v="1948" actId="20577"/>
          <ac:spMkLst>
            <pc:docMk/>
            <pc:sldMk cId="3941892189" sldId="286"/>
            <ac:spMk id="2" creationId="{00000000-0000-0000-0000-000000000000}"/>
          </ac:spMkLst>
        </pc:spChg>
      </pc:sldChg>
      <pc:sldChg chg="modSp add mod">
        <pc:chgData name="Maciej Domanski" userId="50250cb4325dc7b3" providerId="LiveId" clId="{5163703A-6A71-4A42-89A8-81B864B7D676}" dt="2023-11-22T11:52:51.224" v="2040" actId="13926"/>
        <pc:sldMkLst>
          <pc:docMk/>
          <pc:sldMk cId="3708849640" sldId="287"/>
        </pc:sldMkLst>
        <pc:spChg chg="mod">
          <ac:chgData name="Maciej Domanski" userId="50250cb4325dc7b3" providerId="LiveId" clId="{5163703A-6A71-4A42-89A8-81B864B7D676}" dt="2023-11-22T11:52:51.224" v="2040" actId="13926"/>
          <ac:spMkLst>
            <pc:docMk/>
            <pc:sldMk cId="3708849640" sldId="287"/>
            <ac:spMk id="2" creationId="{00000000-0000-0000-0000-000000000000}"/>
          </ac:spMkLst>
        </pc:spChg>
      </pc:sldChg>
      <pc:sldChg chg="modSp add mod">
        <pc:chgData name="Maciej Domanski" userId="50250cb4325dc7b3" providerId="LiveId" clId="{5163703A-6A71-4A42-89A8-81B864B7D676}" dt="2023-11-22T11:45:12.555" v="2021" actId="20577"/>
        <pc:sldMkLst>
          <pc:docMk/>
          <pc:sldMk cId="558268453" sldId="288"/>
        </pc:sldMkLst>
        <pc:spChg chg="mod">
          <ac:chgData name="Maciej Domanski" userId="50250cb4325dc7b3" providerId="LiveId" clId="{5163703A-6A71-4A42-89A8-81B864B7D676}" dt="2023-11-22T11:45:12.555" v="2021" actId="20577"/>
          <ac:spMkLst>
            <pc:docMk/>
            <pc:sldMk cId="558268453" sldId="288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2D8D-FB06-49F8-80F3-966BA7A33CAB}" type="datetimeFigureOut">
              <a:rPr lang="en-GB" smtClean="0"/>
              <a:t>25/11/2023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65D6-E927-4CD6-BB6D-7C5E4BEAA1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00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2B64-956F-4AA1-9D00-91265D8096D4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1D15-B5DE-4BD5-A4FB-8CE7A139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1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(navy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0" baseline="0">
                <a:solidFill>
                  <a:schemeClr val="bg1"/>
                </a:solidFill>
              </a:defRPr>
            </a:lvl1pPr>
          </a:lstStyle>
          <a:p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B4AF-1AC4-FC47-AA8C-7E18E894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5" t="26410" r="73821" b="25925"/>
          <a:stretch/>
        </p:blipFill>
        <p:spPr>
          <a:xfrm>
            <a:off x="5421086" y="5021038"/>
            <a:ext cx="1355272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4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(ecru - pic3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rgbClr val="162D54"/>
                </a:solidFill>
              </a:defRPr>
            </a:lvl1pPr>
          </a:lstStyle>
          <a:p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B4AF-1AC4-FC47-AA8C-7E18E894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6" t="26798" r="73926" b="26380"/>
          <a:stretch/>
        </p:blipFill>
        <p:spPr>
          <a:xfrm>
            <a:off x="5489400" y="5037993"/>
            <a:ext cx="1213200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7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N (ecru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B4AF-1AC4-FC47-AA8C-7E18E894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993" y="5037993"/>
            <a:ext cx="1054014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5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N (ecru - pic1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B4AF-1AC4-FC47-AA8C-7E18E894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993" y="5037993"/>
            <a:ext cx="1054014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8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N (ecru - pic3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B4AF-1AC4-FC47-AA8C-7E18E894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993" y="5037993"/>
            <a:ext cx="1054014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47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0" baseline="0">
                <a:solidFill>
                  <a:schemeClr val="bg1"/>
                </a:solidFill>
              </a:defRPr>
            </a:lvl1pPr>
          </a:lstStyle>
          <a:p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B4AF-1AC4-FC47-AA8C-7E18E894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5" t="26410" r="73821" b="25925"/>
          <a:stretch/>
        </p:blipFill>
        <p:spPr>
          <a:xfrm>
            <a:off x="5421086" y="5021038"/>
            <a:ext cx="1355272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3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N (black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B4AF-1AC4-FC47-AA8C-7E18E894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27" y="5021038"/>
            <a:ext cx="1180990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5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rgbClr val="162D54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350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2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679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1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09" userDrawn="1">
          <p15:clr>
            <a:srgbClr val="FBAE40"/>
          </p15:clr>
        </p15:guide>
        <p15:guide id="3" pos="387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ther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11322-3B2B-E345-AD9B-6A9743D5B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886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37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  <p15:guide id="2" pos="3885" userDrawn="1">
          <p15:clr>
            <a:srgbClr val="FBAE40"/>
          </p15:clr>
        </p15:guide>
        <p15:guide id="3" pos="724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0C16C5-45F5-3347-8255-1EB8E64B8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886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4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(navy - pic-1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B4AF-1AC4-FC47-AA8C-7E18E894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5" t="26410" r="73821" b="25925"/>
          <a:stretch/>
        </p:blipFill>
        <p:spPr>
          <a:xfrm>
            <a:off x="5421086" y="5021038"/>
            <a:ext cx="1355272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1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26463C-3D64-2E46-965C-813C4C3A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886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41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out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57" y="5275886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 a frame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1BE61-03CB-AA45-9447-1977ACE5D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Content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dirty="0" err="1">
                <a:solidFill>
                  <a:schemeClr val="bg1"/>
                </a:solidFill>
              </a:rPr>
              <a:t>Slide</a:t>
            </a:r>
            <a:r>
              <a:rPr lang="pl-PL" sz="5000" dirty="0">
                <a:solidFill>
                  <a:schemeClr val="bg1"/>
                </a:solidFill>
              </a:rPr>
              <a:t> </a:t>
            </a:r>
            <a:r>
              <a:rPr lang="pl-PL" sz="5000" dirty="0" err="1">
                <a:solidFill>
                  <a:schemeClr val="bg1"/>
                </a:solidFill>
              </a:rPr>
              <a:t>Title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in fra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0C04DF-EFB5-5849-B951-94A8A0DA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81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ower opacity)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162D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97EE1-E327-B042-8244-0E4E747C8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020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rgbClr val="162D54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350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3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6514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76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ther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11322-3B2B-E345-AD9B-6A9743D5B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886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4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3885">
          <p15:clr>
            <a:srgbClr val="FBAE40"/>
          </p15:clr>
        </p15:guide>
        <p15:guide id="3" pos="724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0C16C5-45F5-3347-8255-1EB8E64B8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886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4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26463C-3D64-2E46-965C-813C4C3A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886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11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(navy - pic-3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B4AF-1AC4-FC47-AA8C-7E18E894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5" t="26410" r="73821" b="25925"/>
          <a:stretch/>
        </p:blipFill>
        <p:spPr>
          <a:xfrm>
            <a:off x="5421086" y="5021038"/>
            <a:ext cx="1355272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63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out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57" y="5275886"/>
            <a:ext cx="4278086" cy="17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 frame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1BE61-03CB-AA45-9447-1977ACE5D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162D54"/>
                </a:solidFill>
              </a:defRPr>
            </a:lvl1pPr>
          </a:lstStyle>
          <a:p>
            <a:r>
              <a:rPr lang="pl-PL" dirty="0"/>
              <a:t>Content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dirty="0" err="1">
                <a:solidFill>
                  <a:srgbClr val="162D54"/>
                </a:solidFill>
              </a:rPr>
              <a:t>Slide</a:t>
            </a:r>
            <a:r>
              <a:rPr lang="pl-PL" sz="5000" dirty="0">
                <a:solidFill>
                  <a:srgbClr val="162D54"/>
                </a:solidFill>
              </a:rPr>
              <a:t> </a:t>
            </a:r>
            <a:r>
              <a:rPr lang="pl-PL" sz="5000" dirty="0" err="1">
                <a:solidFill>
                  <a:srgbClr val="162D54"/>
                </a:solidFill>
              </a:rPr>
              <a:t>Title</a:t>
            </a:r>
            <a:endParaRPr lang="en-US" sz="5000" dirty="0">
              <a:solidFill>
                <a:srgbClr val="162D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8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in fra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0C04DF-EFB5-5849-B951-94A8A0DA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rgbClr val="162D54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05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ower opacity)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F0E7D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97EE1-E327-B042-8244-0E4E747C8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rgbClr val="162D54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162D5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81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rgbClr val="162D54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53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86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ther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11322-3B2B-E345-AD9B-6A9743D5B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99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3885">
          <p15:clr>
            <a:srgbClr val="FBAE40"/>
          </p15:clr>
        </p15:guide>
        <p15:guide id="3" pos="724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0C16C5-45F5-3347-8255-1EB8E64B8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4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26463C-3D64-2E46-965C-813C4C3A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5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out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63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53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N (navy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B4AF-1AC4-FC47-AA8C-7E18E894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27" y="5021038"/>
            <a:ext cx="1180990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21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frame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1BE61-03CB-AA45-9447-1977ACE5D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Content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b="1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Slide</a:t>
            </a:r>
            <a:r>
              <a:rPr lang="pl-PL" sz="50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 </a:t>
            </a:r>
            <a:r>
              <a:rPr lang="pl-PL" sz="5000" b="1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Title</a:t>
            </a:r>
            <a:endParaRPr lang="en-US" sz="5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20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in fra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0C04DF-EFB5-5849-B951-94A8A0DA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84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ower opacity)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162D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97EE1-E327-B042-8244-0E4E747C8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6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271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rgbClr val="162D54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49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ther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11322-3B2B-E345-AD9B-6A9743D5B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3885">
          <p15:clr>
            <a:srgbClr val="FBAE40"/>
          </p15:clr>
        </p15:guide>
        <p15:guide id="3" pos="724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0C16C5-45F5-3347-8255-1EB8E64B8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rgbClr val="162D54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98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26463C-3D64-2E46-965C-813C4C3A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92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out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63" y="552462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8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in frame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1BE61-03CB-AA45-9447-1977ACE5D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162D54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pl-PL" dirty="0"/>
              <a:t>Content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b="1" dirty="0" err="1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Slide</a:t>
            </a:r>
            <a:r>
              <a:rPr lang="pl-PL" sz="5000" b="1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l-PL" sz="5000" b="1" dirty="0" err="1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Title</a:t>
            </a:r>
            <a:endParaRPr lang="en-US" sz="5000" b="1" dirty="0">
              <a:solidFill>
                <a:srgbClr val="162D5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1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N (navy - pic-1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B4AF-1AC4-FC47-AA8C-7E18E894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27" y="5021038"/>
            <a:ext cx="1180990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60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in fra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0C04DF-EFB5-5849-B951-94A8A0DA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rgbClr val="162D54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75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ower opacity)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F0E7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97EE1-E327-B042-8244-0E4E747C8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rgbClr val="162D54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rgbClr val="162D54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03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" y="5453743"/>
            <a:ext cx="4139722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21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" y="5453743"/>
            <a:ext cx="4139722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ther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11322-3B2B-E345-AD9B-6A9743D5B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" y="5453743"/>
            <a:ext cx="4139722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53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3885">
          <p15:clr>
            <a:srgbClr val="FBAE40"/>
          </p15:clr>
        </p15:guide>
        <p15:guide id="3" pos="724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0C16C5-45F5-3347-8255-1EB8E64B8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" y="5453743"/>
            <a:ext cx="4139722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26463C-3D64-2E46-965C-813C4C3A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" y="5453743"/>
            <a:ext cx="4139722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70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out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39" y="5453743"/>
            <a:ext cx="4139722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41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in frame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1BE61-03CB-AA45-9447-1977ACE5D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Content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dirty="0" err="1">
                <a:solidFill>
                  <a:schemeClr val="bg1"/>
                </a:solidFill>
              </a:rPr>
              <a:t>Slide</a:t>
            </a:r>
            <a:r>
              <a:rPr lang="pl-PL" sz="5000" dirty="0">
                <a:solidFill>
                  <a:schemeClr val="bg1"/>
                </a:solidFill>
              </a:rPr>
              <a:t> </a:t>
            </a:r>
            <a:r>
              <a:rPr lang="pl-PL" sz="5000" dirty="0" err="1">
                <a:solidFill>
                  <a:schemeClr val="bg1"/>
                </a:solidFill>
              </a:rPr>
              <a:t>Title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11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in fra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0C04DF-EFB5-5849-B951-94A8A0DA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665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N (navy - pic-3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B4AF-1AC4-FC47-AA8C-7E18E894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27" y="5021038"/>
            <a:ext cx="1180990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863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ower opacity)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97EE1-E327-B042-8244-0E4E747C8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980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7658" y="1771650"/>
            <a:ext cx="10856685" cy="39265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</a:defRPr>
            </a:lvl1pPr>
            <a:lvl2pPr marL="514350" indent="-171450">
              <a:lnSpc>
                <a:spcPct val="100000"/>
              </a:lnSpc>
              <a:buFont typeface="Arial" panose="020B0604020202020204" pitchFamily="34" charset="0"/>
              <a:buChar char="•"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r>
              <a:rPr lang="pl-PL" dirty="0">
                <a:effectLst/>
                <a:latin typeface="Arial" panose="020B0604020202020204" pitchFamily="34" charset="0"/>
              </a:rPr>
              <a:t>Kliknij, aby dodać tekst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550829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06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1540" y="1771652"/>
            <a:ext cx="5362803" cy="39567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956706"/>
          </a:xfrm>
          <a:prstGeom prst="rect">
            <a:avLst/>
          </a:prstGeom>
        </p:spPr>
        <p:txBody>
          <a:bodyPr numCol="1" spcCol="0">
            <a:no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4C6BA-26E5-334C-90B8-527133B7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550829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24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09">
          <p15:clr>
            <a:srgbClr val="FBAE40"/>
          </p15:clr>
        </p15:guide>
        <p15:guide id="3" pos="387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ther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11322-3B2B-E345-AD9B-6A9743D5B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167439" y="1770825"/>
            <a:ext cx="5329237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DD6D62-86B4-094D-8571-B010BBAF7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550829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9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3885">
          <p15:clr>
            <a:srgbClr val="FBAE40"/>
          </p15:clr>
        </p15:guide>
        <p15:guide id="3" pos="724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0C16C5-45F5-3347-8255-1EB8E64B8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7BA1B3-4F90-4D4F-84C1-E592AC9E8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1543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B637183-FFC1-954F-A4E4-5673A3D9D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7" y="1771650"/>
            <a:ext cx="5362803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0236B7-FD2F-BB43-97EF-AE887B734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550829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04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26463C-3D64-2E46-965C-813C4C3A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2A1CF2-DB37-D14F-87D1-56686BA5B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550829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3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out a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63" y="5508291"/>
            <a:ext cx="3507475" cy="15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4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in frame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2944" cy="532525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1BE61-03CB-AA45-9447-1977ACE5D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0313" y="5320807"/>
            <a:ext cx="469900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ctrTitle" hasCustomPrompt="1"/>
          </p:nvPr>
        </p:nvSpPr>
        <p:spPr>
          <a:xfrm>
            <a:off x="790313" y="2485598"/>
            <a:ext cx="469900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n-lt"/>
                <a:ea typeface="Gadugi" panose="020B0502040204020203" pitchFamily="34" charset="0"/>
              </a:defRPr>
            </a:lvl1pPr>
          </a:lstStyle>
          <a:p>
            <a:r>
              <a:rPr lang="pl-PL" dirty="0"/>
              <a:t>Content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06D771-2F75-0F4A-9B86-6ECB2BD7561C}"/>
              </a:ext>
            </a:extLst>
          </p:cNvPr>
          <p:cNvSpPr txBox="1">
            <a:spLocks/>
          </p:cNvSpPr>
          <p:nvPr userDrawn="1"/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rgbClr val="FFFC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l-PL" sz="5000" b="1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Slide</a:t>
            </a:r>
            <a:r>
              <a:rPr lang="pl-PL" sz="50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l-PL" sz="5000" b="1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Title</a:t>
            </a:r>
            <a:endParaRPr lang="en-US" sz="5000" b="1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44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in fra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0580" y="1436276"/>
            <a:ext cx="5912891" cy="53252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0C04DF-EFB5-5849-B951-94A8A0DA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20" y="2162630"/>
            <a:ext cx="4699000" cy="3910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461" y="1449924"/>
            <a:ext cx="5922944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C202FB-2CAB-4D42-957B-F5A1C8FEC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434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ower opacity) an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31" y="1436276"/>
            <a:ext cx="5923517" cy="5325258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97EE1-E327-B042-8244-0E4E747C8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60580" y="1436276"/>
            <a:ext cx="5912891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30789" y="2075353"/>
            <a:ext cx="4699000" cy="40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CONTENT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A895F7-50AF-524D-94D9-ADFF841C6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313" y="283024"/>
            <a:ext cx="10611368" cy="780153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b="1" kern="1200" spc="83" baseline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</a:lstStyle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108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N (navy - pic-4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54591"/>
            <a:ext cx="12200555" cy="6919415"/>
          </a:xfrm>
          <a:prstGeom prst="rect">
            <a:avLst/>
          </a:prstGeom>
          <a:effectLst>
            <a:outerShdw blurRad="203200" dist="50800" dir="5400000" algn="ctr" rotWithShape="0">
              <a:srgbClr val="000000">
                <a:alpha val="80000"/>
              </a:srgbClr>
            </a:outerShdw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 baseline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B4AF-1AC4-FC47-AA8C-7E18E894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27" y="5021038"/>
            <a:ext cx="1180990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4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(ecru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0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rgbClr val="162D54"/>
                </a:solidFill>
              </a:defRPr>
            </a:lvl1pPr>
          </a:lstStyle>
          <a:p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B4AF-1AC4-FC47-AA8C-7E18E894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6" t="26798" r="73926" b="26380"/>
          <a:stretch/>
        </p:blipFill>
        <p:spPr>
          <a:xfrm>
            <a:off x="5489400" y="5037993"/>
            <a:ext cx="1213200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2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IC (ecru - pic1)">
    <p:bg>
      <p:bgPr>
        <a:solidFill>
          <a:srgbClr val="1A3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35FE4EA-556B-314E-B3FB-875E27135C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88832"/>
            <a:ext cx="9144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spc="83" baseline="0">
                <a:solidFill>
                  <a:srgbClr val="162D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9650"/>
            <a:ext cx="9144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rgbClr val="162D54"/>
                </a:solidFill>
              </a:defRPr>
            </a:lvl1pPr>
          </a:lstStyle>
          <a:p>
            <a:r>
              <a:rPr lang="pl-PL" dirty="0" err="1"/>
              <a:t>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B4AF-1AC4-FC47-AA8C-7E18E894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6" t="26798" r="73926" b="26380"/>
          <a:stretch/>
        </p:blipFill>
        <p:spPr>
          <a:xfrm>
            <a:off x="5489400" y="5037993"/>
            <a:ext cx="1213200" cy="10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3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310" r:id="rId2"/>
    <p:sldLayoutId id="2147484314" r:id="rId3"/>
    <p:sldLayoutId id="2147484307" r:id="rId4"/>
    <p:sldLayoutId id="2147484309" r:id="rId5"/>
    <p:sldLayoutId id="2147484317" r:id="rId6"/>
    <p:sldLayoutId id="2147484318" r:id="rId7"/>
    <p:sldLayoutId id="2147484306" r:id="rId8"/>
    <p:sldLayoutId id="2147484311" r:id="rId9"/>
    <p:sldLayoutId id="2147484320" r:id="rId10"/>
    <p:sldLayoutId id="2147484308" r:id="rId11"/>
    <p:sldLayoutId id="2147484312" r:id="rId12"/>
    <p:sldLayoutId id="2147484323" r:id="rId13"/>
    <p:sldLayoutId id="2147484355" r:id="rId14"/>
    <p:sldLayoutId id="2147484356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29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169" r:id="rId2"/>
    <p:sldLayoutId id="2147483791" r:id="rId3"/>
    <p:sldLayoutId id="2147483794" r:id="rId4"/>
    <p:sldLayoutId id="2147483895" r:id="rId5"/>
    <p:sldLayoutId id="2147483901" r:id="rId6"/>
    <p:sldLayoutId id="2147483805" r:id="rId7"/>
    <p:sldLayoutId id="2147483959" r:id="rId8"/>
    <p:sldLayoutId id="2147483960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92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90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5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84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524001" y="3075709"/>
            <a:ext cx="9144000" cy="562234"/>
          </a:xfrm>
        </p:spPr>
        <p:txBody>
          <a:bodyPr/>
          <a:lstStyle/>
          <a:p>
            <a:pPr algn="just"/>
            <a:r>
              <a:rPr lang="pl-PL" b="1" dirty="0"/>
              <a:t>Maciej Domański, </a:t>
            </a:r>
            <a:r>
              <a:rPr lang="pl-PL" b="1" dirty="0" err="1"/>
              <a:t>PhD</a:t>
            </a:r>
            <a:endParaRPr lang="pl-PL" b="1" dirty="0"/>
          </a:p>
          <a:p>
            <a:pPr algn="just"/>
            <a:r>
              <a:rPr lang="en-US" dirty="0"/>
              <a:t>Department</a:t>
            </a:r>
            <a:r>
              <a:rPr lang="pl-PL" dirty="0"/>
              <a:t> of </a:t>
            </a:r>
            <a:r>
              <a:rPr lang="pl-PL" dirty="0" err="1"/>
              <a:t>Civil</a:t>
            </a:r>
            <a:r>
              <a:rPr lang="pl-PL" dirty="0"/>
              <a:t> Law, </a:t>
            </a:r>
            <a:r>
              <a:rPr lang="pl-PL" dirty="0" err="1"/>
              <a:t>Faculty</a:t>
            </a:r>
            <a:r>
              <a:rPr lang="pl-PL" dirty="0"/>
              <a:t> of Law and Administration, University of </a:t>
            </a:r>
            <a:r>
              <a:rPr lang="pl-PL" dirty="0" err="1"/>
              <a:t>Warsaw</a:t>
            </a:r>
            <a:endParaRPr lang="pl-PL" dirty="0"/>
          </a:p>
          <a:p>
            <a:pPr algn="just"/>
            <a:r>
              <a:rPr lang="pl-PL" b="1" dirty="0"/>
              <a:t>Bogusław Lackoroński, </a:t>
            </a:r>
            <a:r>
              <a:rPr lang="pl-PL" b="1" dirty="0" err="1"/>
              <a:t>PhD</a:t>
            </a:r>
            <a:r>
              <a:rPr lang="pl-PL" b="1" dirty="0"/>
              <a:t> with Hab.</a:t>
            </a:r>
          </a:p>
          <a:p>
            <a:pPr algn="just"/>
            <a:r>
              <a:rPr lang="pl-PL" dirty="0" err="1"/>
              <a:t>Department</a:t>
            </a:r>
            <a:r>
              <a:rPr lang="pl-PL" dirty="0"/>
              <a:t> of </a:t>
            </a:r>
            <a:r>
              <a:rPr lang="pl-PL" dirty="0" err="1"/>
              <a:t>Civil</a:t>
            </a:r>
            <a:r>
              <a:rPr lang="pl-PL" dirty="0"/>
              <a:t> Law, </a:t>
            </a:r>
            <a:r>
              <a:rPr lang="pl-PL" dirty="0" err="1"/>
              <a:t>Faculty</a:t>
            </a:r>
            <a:r>
              <a:rPr lang="pl-PL" dirty="0"/>
              <a:t> of Law and Administration, University of </a:t>
            </a:r>
            <a:r>
              <a:rPr lang="pl-PL" dirty="0" err="1"/>
              <a:t>Warsaw</a:t>
            </a:r>
            <a:endParaRPr lang="pl-PL" dirty="0"/>
          </a:p>
          <a:p>
            <a:pPr algn="just"/>
            <a:r>
              <a:rPr lang="pl-PL" dirty="0"/>
              <a:t>Amsterdam, </a:t>
            </a:r>
            <a:r>
              <a:rPr lang="pl-PL" dirty="0" err="1"/>
              <a:t>November</a:t>
            </a:r>
            <a:r>
              <a:rPr lang="pl-PL" dirty="0"/>
              <a:t> 24, 2023</a:t>
            </a:r>
          </a:p>
          <a:p>
            <a:pPr algn="just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524000" y="623455"/>
            <a:ext cx="9144001" cy="2186247"/>
          </a:xfrm>
        </p:spPr>
        <p:txBody>
          <a:bodyPr>
            <a:noAutofit/>
          </a:bodyPr>
          <a:lstStyle/>
          <a:p>
            <a:r>
              <a:rPr lang="en-US" sz="3600" b="1" i="1" dirty="0"/>
              <a:t>Models of Implementation of Article 12 of the Convention on the Rights of Persons with Disabilities: A Comparative overview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83689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667658" y="1379913"/>
            <a:ext cx="10388269" cy="4318243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pl-PL" sz="1400" dirty="0" err="1"/>
              <a:t>Interdisciplinary</a:t>
            </a:r>
            <a:r>
              <a:rPr lang="pl-PL" sz="1400" dirty="0"/>
              <a:t> </a:t>
            </a:r>
            <a:r>
              <a:rPr lang="pl-PL" sz="1400" dirty="0" err="1"/>
              <a:t>approach</a:t>
            </a:r>
            <a:r>
              <a:rPr lang="pl-PL" sz="1400" dirty="0"/>
              <a:t>:</a:t>
            </a:r>
          </a:p>
          <a:p>
            <a:pPr marL="457200" indent="-457200" algn="just">
              <a:buAutoNum type="alphaLcPeriod"/>
            </a:pPr>
            <a:r>
              <a:rPr lang="pl-PL" sz="1400" dirty="0" err="1"/>
              <a:t>Seeking</a:t>
            </a:r>
            <a:r>
              <a:rPr lang="pl-PL" sz="1400" dirty="0"/>
              <a:t> for a </a:t>
            </a:r>
            <a:r>
              <a:rPr lang="pl-PL" sz="1400" dirty="0" err="1"/>
              <a:t>limits</a:t>
            </a:r>
            <a:r>
              <a:rPr lang="pl-PL" sz="1400" dirty="0"/>
              <a:t> and </a:t>
            </a:r>
            <a:r>
              <a:rPr lang="pl-PL" sz="1400" dirty="0" err="1"/>
              <a:t>obsoletes</a:t>
            </a:r>
            <a:r>
              <a:rPr lang="pl-PL" sz="1400" dirty="0"/>
              <a:t> of law not </a:t>
            </a:r>
            <a:r>
              <a:rPr lang="pl-PL" sz="1400" dirty="0" err="1"/>
              <a:t>only</a:t>
            </a:r>
            <a:r>
              <a:rPr lang="pl-PL" sz="1400" dirty="0"/>
              <a:t> in the </a:t>
            </a:r>
            <a:r>
              <a:rPr lang="pl-PL" sz="1400" dirty="0" err="1"/>
              <a:t>light</a:t>
            </a:r>
            <a:r>
              <a:rPr lang="pl-PL" sz="1400" dirty="0"/>
              <a:t> of </a:t>
            </a:r>
            <a:r>
              <a:rPr lang="pl-PL" sz="1400" dirty="0" err="1"/>
              <a:t>legal</a:t>
            </a:r>
            <a:r>
              <a:rPr lang="pl-PL" sz="1400" dirty="0"/>
              <a:t> science, but </a:t>
            </a:r>
            <a:r>
              <a:rPr lang="pl-PL" sz="1400" dirty="0" err="1"/>
              <a:t>also</a:t>
            </a:r>
            <a:r>
              <a:rPr lang="pl-PL" sz="1400" dirty="0"/>
              <a:t> </a:t>
            </a:r>
            <a:r>
              <a:rPr lang="pl-PL" sz="1400" dirty="0" err="1"/>
              <a:t>outside</a:t>
            </a:r>
            <a:r>
              <a:rPr lang="pl-PL" sz="1400" dirty="0"/>
              <a:t> </a:t>
            </a:r>
            <a:r>
              <a:rPr lang="pl-PL" sz="1400" dirty="0" err="1"/>
              <a:t>jurisprudence</a:t>
            </a:r>
            <a:r>
              <a:rPr lang="pl-PL" sz="1400" dirty="0"/>
              <a:t>.</a:t>
            </a:r>
          </a:p>
          <a:p>
            <a:pPr marL="457200" indent="-457200" algn="just">
              <a:buAutoNum type="alphaLcPeriod"/>
            </a:pPr>
            <a:r>
              <a:rPr lang="pl-PL" sz="1400" dirty="0" err="1"/>
              <a:t>Interdisciplinary</a:t>
            </a:r>
            <a:r>
              <a:rPr lang="pl-PL" sz="1400" dirty="0"/>
              <a:t> </a:t>
            </a:r>
            <a:r>
              <a:rPr lang="pl-PL" sz="1400" dirty="0" err="1"/>
              <a:t>within</a:t>
            </a:r>
            <a:r>
              <a:rPr lang="pl-PL" sz="1400" dirty="0"/>
              <a:t> </a:t>
            </a:r>
            <a:r>
              <a:rPr lang="pl-PL" sz="1400" dirty="0" err="1"/>
              <a:t>legal</a:t>
            </a:r>
            <a:r>
              <a:rPr lang="pl-PL" sz="1400" dirty="0"/>
              <a:t> science:</a:t>
            </a:r>
          </a:p>
          <a:p>
            <a:pPr marL="971550" lvl="1" indent="-457200" algn="just">
              <a:buAutoNum type="alphaLcPeriod"/>
            </a:pPr>
            <a:r>
              <a:rPr lang="pl-PL" sz="1400" dirty="0"/>
              <a:t>International law and country law;</a:t>
            </a:r>
          </a:p>
          <a:p>
            <a:pPr marL="971550" lvl="1" indent="-457200" algn="just">
              <a:buAutoNum type="alphaLcPeriod"/>
            </a:pPr>
            <a:r>
              <a:rPr lang="pl-PL" sz="1400" dirty="0"/>
              <a:t>Country law: </a:t>
            </a:r>
            <a:r>
              <a:rPr lang="pl-PL" sz="1400" dirty="0" err="1"/>
              <a:t>private</a:t>
            </a:r>
            <a:r>
              <a:rPr lang="pl-PL" sz="1400" dirty="0"/>
              <a:t> law and </a:t>
            </a:r>
            <a:r>
              <a:rPr lang="pl-PL" sz="1400" dirty="0" err="1"/>
              <a:t>criminal</a:t>
            </a:r>
            <a:r>
              <a:rPr lang="pl-PL" sz="1400" dirty="0"/>
              <a:t> law;</a:t>
            </a:r>
          </a:p>
          <a:p>
            <a:pPr marL="971550" lvl="1" indent="-457200" algn="just">
              <a:buAutoNum type="alphaLcPeriod"/>
            </a:pPr>
            <a:r>
              <a:rPr lang="pl-PL" sz="1400" dirty="0" err="1"/>
              <a:t>History</a:t>
            </a:r>
            <a:r>
              <a:rPr lang="pl-PL" sz="1400" dirty="0"/>
              <a:t> of law:</a:t>
            </a:r>
          </a:p>
          <a:p>
            <a:pPr marL="1143000" lvl="2" indent="-457200" algn="just">
              <a:buAutoNum type="alphaLcPeriod"/>
            </a:pPr>
            <a:r>
              <a:rPr lang="pl-PL" sz="1400" dirty="0"/>
              <a:t>Roman law;</a:t>
            </a:r>
          </a:p>
          <a:p>
            <a:pPr marL="1143000" lvl="2" indent="-457200" algn="just">
              <a:buFont typeface="Arial" panose="020B0604020202020204" pitchFamily="34" charset="0"/>
              <a:buAutoNum type="alphaLcPeriod"/>
            </a:pPr>
            <a:r>
              <a:rPr lang="pl-PL" sz="1400" dirty="0" err="1"/>
              <a:t>History</a:t>
            </a:r>
            <a:r>
              <a:rPr lang="pl-PL" sz="1400" dirty="0"/>
              <a:t> of </a:t>
            </a:r>
            <a:r>
              <a:rPr lang="pl-PL" sz="1400" dirty="0" err="1"/>
              <a:t>Polish</a:t>
            </a:r>
            <a:r>
              <a:rPr lang="pl-PL" sz="1400" dirty="0"/>
              <a:t> law.</a:t>
            </a:r>
          </a:p>
          <a:p>
            <a:pPr marL="457200" indent="-457200" algn="just">
              <a:buFont typeface="Arial" panose="020B0604020202020204" pitchFamily="34" charset="0"/>
              <a:buAutoNum type="alphaLcPeriod"/>
            </a:pPr>
            <a:r>
              <a:rPr lang="pl-PL" sz="1400" dirty="0" err="1"/>
              <a:t>Interdisciplinary</a:t>
            </a:r>
            <a:r>
              <a:rPr lang="pl-PL" sz="1400" dirty="0"/>
              <a:t> </a:t>
            </a:r>
            <a:r>
              <a:rPr lang="pl-PL" sz="1400" i="1" dirty="0"/>
              <a:t>sensu stricto</a:t>
            </a:r>
            <a:r>
              <a:rPr lang="pl-PL" sz="1400" dirty="0"/>
              <a:t>:</a:t>
            </a:r>
          </a:p>
          <a:p>
            <a:pPr marL="971550" lvl="1" indent="-457200" algn="just">
              <a:buFont typeface="Arial" panose="020B0604020202020204" pitchFamily="34" charset="0"/>
              <a:buAutoNum type="alphaLcPeriod"/>
            </a:pPr>
            <a:r>
              <a:rPr lang="pl-PL" sz="1400" dirty="0" err="1"/>
              <a:t>Legal</a:t>
            </a:r>
            <a:r>
              <a:rPr lang="pl-PL" sz="1400" dirty="0"/>
              <a:t> science;</a:t>
            </a:r>
          </a:p>
          <a:p>
            <a:pPr marL="971550" lvl="1" indent="-457200" algn="just">
              <a:buFont typeface="Arial" panose="020B0604020202020204" pitchFamily="34" charset="0"/>
              <a:buAutoNum type="alphaLcPeriod"/>
            </a:pPr>
            <a:r>
              <a:rPr lang="pl-PL" sz="1400" dirty="0" err="1"/>
              <a:t>Medical</a:t>
            </a:r>
            <a:r>
              <a:rPr lang="pl-PL" sz="1400" dirty="0"/>
              <a:t> science;</a:t>
            </a:r>
          </a:p>
          <a:p>
            <a:pPr marL="971550" lvl="1" indent="-457200" algn="just">
              <a:buFont typeface="Arial" panose="020B0604020202020204" pitchFamily="34" charset="0"/>
              <a:buAutoNum type="alphaLcPeriod"/>
            </a:pPr>
            <a:r>
              <a:rPr lang="pl-PL" sz="1400" dirty="0" err="1"/>
              <a:t>Sociology</a:t>
            </a:r>
            <a:r>
              <a:rPr lang="pl-PL" sz="1400" dirty="0"/>
              <a:t> – </a:t>
            </a:r>
            <a:r>
              <a:rPr lang="pl-PL" sz="1400" dirty="0" err="1"/>
              <a:t>research</a:t>
            </a:r>
            <a:r>
              <a:rPr lang="pl-PL" sz="1400" dirty="0"/>
              <a:t> on </a:t>
            </a:r>
            <a:r>
              <a:rPr lang="pl-PL" sz="1400" dirty="0" err="1"/>
              <a:t>empirical</a:t>
            </a:r>
            <a:r>
              <a:rPr lang="pl-PL" sz="1400" dirty="0"/>
              <a:t> data; law in </a:t>
            </a:r>
            <a:r>
              <a:rPr lang="pl-PL" sz="1400" dirty="0" err="1"/>
              <a:t>books</a:t>
            </a:r>
            <a:r>
              <a:rPr lang="pl-PL" sz="1400" dirty="0"/>
              <a:t> and law in </a:t>
            </a:r>
            <a:r>
              <a:rPr lang="pl-PL" sz="1400" dirty="0" err="1"/>
              <a:t>action</a:t>
            </a:r>
            <a:r>
              <a:rPr lang="pl-PL" sz="1400" dirty="0"/>
              <a:t>.</a:t>
            </a:r>
          </a:p>
          <a:p>
            <a:pPr algn="just"/>
            <a:r>
              <a:rPr lang="pl-PL" sz="1400" dirty="0"/>
              <a:t>2. </a:t>
            </a:r>
            <a:r>
              <a:rPr lang="pl-PL" sz="1400" dirty="0" err="1"/>
              <a:t>Comparative</a:t>
            </a:r>
            <a:r>
              <a:rPr lang="pl-PL" sz="1400" dirty="0"/>
              <a:t> </a:t>
            </a:r>
            <a:r>
              <a:rPr lang="pl-PL" sz="1400" dirty="0" err="1"/>
              <a:t>approach</a:t>
            </a:r>
            <a:r>
              <a:rPr lang="pl-PL" sz="1400" dirty="0"/>
              <a:t>.</a:t>
            </a:r>
          </a:p>
          <a:p>
            <a:pPr algn="just"/>
            <a:r>
              <a:rPr lang="pl-PL" sz="1400" dirty="0"/>
              <a:t>3. </a:t>
            </a:r>
            <a:r>
              <a:rPr lang="pl-PL" sz="1400" dirty="0" err="1"/>
              <a:t>Practical</a:t>
            </a:r>
            <a:r>
              <a:rPr lang="pl-PL" sz="1400" dirty="0"/>
              <a:t> </a:t>
            </a:r>
            <a:r>
              <a:rPr lang="pl-PL" sz="1400" dirty="0" err="1"/>
              <a:t>approach</a:t>
            </a:r>
            <a:r>
              <a:rPr lang="pl-PL" sz="1400" dirty="0"/>
              <a:t>.</a:t>
            </a:r>
          </a:p>
          <a:p>
            <a:pPr algn="just"/>
            <a:r>
              <a:rPr lang="pl-PL" sz="1400" dirty="0"/>
              <a:t>4. Classic </a:t>
            </a:r>
            <a:r>
              <a:rPr lang="pl-PL" sz="1400" dirty="0" err="1"/>
              <a:t>formal</a:t>
            </a:r>
            <a:r>
              <a:rPr lang="pl-PL" sz="1400" dirty="0"/>
              <a:t> and </a:t>
            </a:r>
            <a:r>
              <a:rPr lang="pl-PL" sz="1400" dirty="0" err="1"/>
              <a:t>dogmatic</a:t>
            </a:r>
            <a:r>
              <a:rPr lang="pl-PL" sz="1400" dirty="0"/>
              <a:t> </a:t>
            </a:r>
            <a:r>
              <a:rPr lang="pl-PL" sz="1400" dirty="0" err="1"/>
              <a:t>legal</a:t>
            </a:r>
            <a:r>
              <a:rPr lang="pl-PL" sz="1400" dirty="0"/>
              <a:t> </a:t>
            </a:r>
            <a:r>
              <a:rPr lang="pl-PL" sz="1400" dirty="0" err="1"/>
              <a:t>analysis</a:t>
            </a:r>
            <a:r>
              <a:rPr lang="pl-PL" sz="1400" dirty="0"/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/>
              <a:t>Methodology</a:t>
            </a:r>
            <a:r>
              <a:rPr lang="pl-PL" sz="3200" dirty="0"/>
              <a:t> of the </a:t>
            </a:r>
            <a:r>
              <a:rPr lang="pl-PL" sz="3200" dirty="0" err="1"/>
              <a:t>project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62399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667658" y="1379913"/>
            <a:ext cx="11443986" cy="4318243"/>
          </a:xfrm>
        </p:spPr>
        <p:txBody>
          <a:bodyPr/>
          <a:lstStyle/>
          <a:p>
            <a:pPr algn="just"/>
            <a:r>
              <a:rPr lang="pl-PL" sz="1800" b="1" dirty="0" err="1"/>
              <a:t>Selection</a:t>
            </a:r>
            <a:r>
              <a:rPr lang="pl-PL" sz="1800" b="1" dirty="0"/>
              <a:t> of the </a:t>
            </a:r>
            <a:r>
              <a:rPr lang="pl-PL" sz="1800" b="1" dirty="0" err="1"/>
              <a:t>relevant</a:t>
            </a:r>
            <a:r>
              <a:rPr lang="pl-PL" sz="1800" b="1" dirty="0"/>
              <a:t> </a:t>
            </a:r>
            <a:r>
              <a:rPr lang="pl-PL" sz="1800" b="1" dirty="0" err="1"/>
              <a:t>jurisdictions</a:t>
            </a:r>
            <a:r>
              <a:rPr lang="pl-PL" sz="1800" b="1" dirty="0"/>
              <a:t> (177 </a:t>
            </a:r>
            <a:r>
              <a:rPr lang="pl-PL" sz="1800" b="1" dirty="0" err="1"/>
              <a:t>ratifications</a:t>
            </a:r>
            <a:r>
              <a:rPr lang="pl-PL" sz="1800" b="1" dirty="0"/>
              <a:t>):</a:t>
            </a:r>
          </a:p>
          <a:p>
            <a:pPr marL="457200" indent="-457200" algn="just">
              <a:buAutoNum type="arabicPeriod"/>
            </a:pPr>
            <a:r>
              <a:rPr lang="pl-PL" sz="1800" dirty="0" err="1"/>
              <a:t>States</a:t>
            </a:r>
            <a:r>
              <a:rPr lang="pl-PL" sz="1800" dirty="0"/>
              <a:t> </a:t>
            </a:r>
            <a:r>
              <a:rPr lang="pl-PL" sz="1800" dirty="0" err="1"/>
              <a:t>which</a:t>
            </a:r>
            <a:r>
              <a:rPr lang="pl-PL" sz="1800" dirty="0"/>
              <a:t> </a:t>
            </a:r>
            <a:r>
              <a:rPr lang="pl-PL" sz="1800" dirty="0" err="1"/>
              <a:t>submitted</a:t>
            </a:r>
            <a:r>
              <a:rPr lang="pl-PL" sz="1800" dirty="0"/>
              <a:t> </a:t>
            </a:r>
            <a:r>
              <a:rPr lang="pl-PL" sz="1800" dirty="0" err="1"/>
              <a:t>reservations</a:t>
            </a:r>
            <a:r>
              <a:rPr lang="pl-PL" sz="1800" dirty="0"/>
              <a:t> </a:t>
            </a:r>
            <a:r>
              <a:rPr lang="pl-PL" sz="1800" dirty="0" err="1"/>
              <a:t>or</a:t>
            </a:r>
            <a:r>
              <a:rPr lang="pl-PL" sz="1800" dirty="0"/>
              <a:t> </a:t>
            </a:r>
            <a:r>
              <a:rPr lang="pl-PL" sz="1800" dirty="0" err="1"/>
              <a:t>declarations</a:t>
            </a:r>
            <a:r>
              <a:rPr lang="pl-PL" sz="1800" dirty="0"/>
              <a:t> on </a:t>
            </a:r>
            <a:r>
              <a:rPr lang="pl-PL" sz="1800" dirty="0" err="1"/>
              <a:t>interpretation</a:t>
            </a:r>
            <a:r>
              <a:rPr lang="pl-PL" sz="1800" dirty="0"/>
              <a:t> </a:t>
            </a:r>
            <a:r>
              <a:rPr lang="pl-PL" sz="1800" dirty="0" err="1"/>
              <a:t>concerning</a:t>
            </a:r>
            <a:r>
              <a:rPr lang="pl-PL" sz="1800" dirty="0"/>
              <a:t> Art. 12 of the CRPD </a:t>
            </a:r>
            <a:r>
              <a:rPr lang="pl-PL" sz="1800" dirty="0" err="1"/>
              <a:t>when</a:t>
            </a:r>
            <a:r>
              <a:rPr lang="pl-PL" sz="1800" dirty="0"/>
              <a:t> </a:t>
            </a:r>
            <a:r>
              <a:rPr lang="pl-PL" sz="1800" dirty="0" err="1"/>
              <a:t>they</a:t>
            </a:r>
            <a:r>
              <a:rPr lang="pl-PL" sz="1800" dirty="0"/>
              <a:t> </a:t>
            </a:r>
            <a:r>
              <a:rPr lang="pl-PL" sz="1800" dirty="0" err="1"/>
              <a:t>ratified</a:t>
            </a:r>
            <a:r>
              <a:rPr lang="pl-PL" sz="1800" dirty="0"/>
              <a:t> the </a:t>
            </a:r>
            <a:r>
              <a:rPr lang="pl-PL" sz="1800" dirty="0" err="1"/>
              <a:t>Convention</a:t>
            </a:r>
            <a:r>
              <a:rPr lang="pl-PL" sz="1800" dirty="0"/>
              <a:t>.</a:t>
            </a:r>
          </a:p>
          <a:p>
            <a:pPr marL="457200" indent="-457200" algn="just">
              <a:buAutoNum type="arabicPeriod"/>
            </a:pPr>
            <a:r>
              <a:rPr lang="pl-PL" sz="1800" dirty="0" err="1"/>
              <a:t>States</a:t>
            </a:r>
            <a:r>
              <a:rPr lang="pl-PL" sz="1800" dirty="0"/>
              <a:t> </a:t>
            </a:r>
            <a:r>
              <a:rPr lang="pl-PL" sz="1800" dirty="0" err="1"/>
              <a:t>whose</a:t>
            </a:r>
            <a:r>
              <a:rPr lang="pl-PL" sz="1800" dirty="0"/>
              <a:t>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systems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reference</a:t>
            </a:r>
            <a:r>
              <a:rPr lang="pl-PL" sz="1800" dirty="0"/>
              <a:t>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systems</a:t>
            </a:r>
            <a:r>
              <a:rPr lang="pl-PL" sz="1800" dirty="0"/>
              <a:t> for </a:t>
            </a:r>
            <a:r>
              <a:rPr lang="pl-PL" sz="1800" dirty="0" err="1"/>
              <a:t>Polish</a:t>
            </a:r>
            <a:r>
              <a:rPr lang="pl-PL" sz="1800" dirty="0"/>
              <a:t> </a:t>
            </a:r>
            <a:r>
              <a:rPr lang="pl-PL" sz="1800" dirty="0" err="1"/>
              <a:t>legal</a:t>
            </a:r>
            <a:r>
              <a:rPr lang="pl-PL" sz="1800" dirty="0"/>
              <a:t> system: German, French, Swiss – </a:t>
            </a:r>
            <a:r>
              <a:rPr lang="pl-PL" sz="1800" dirty="0" err="1"/>
              <a:t>heritage</a:t>
            </a:r>
            <a:r>
              <a:rPr lang="pl-PL" sz="1800" dirty="0"/>
              <a:t> of </a:t>
            </a:r>
            <a:r>
              <a:rPr lang="pl-PL" sz="1800" dirty="0" err="1"/>
              <a:t>Polish</a:t>
            </a:r>
            <a:r>
              <a:rPr lang="pl-PL" sz="1800" dirty="0"/>
              <a:t> </a:t>
            </a:r>
            <a:r>
              <a:rPr lang="pl-PL" sz="1800" dirty="0" err="1"/>
              <a:t>history</a:t>
            </a:r>
            <a:r>
              <a:rPr lang="pl-PL" sz="1800" dirty="0"/>
              <a:t>.</a:t>
            </a:r>
          </a:p>
          <a:p>
            <a:pPr marL="457200" indent="-457200" algn="just">
              <a:buAutoNum type="arabicPeriod"/>
            </a:pPr>
            <a:r>
              <a:rPr lang="pl-PL" sz="1800" dirty="0" err="1"/>
              <a:t>States</a:t>
            </a:r>
            <a:r>
              <a:rPr lang="pl-PL" sz="1800" dirty="0"/>
              <a:t> from </a:t>
            </a:r>
            <a:r>
              <a:rPr lang="pl-PL" sz="1800" i="1" dirty="0" err="1"/>
              <a:t>common</a:t>
            </a:r>
            <a:r>
              <a:rPr lang="pl-PL" sz="1800" i="1" dirty="0"/>
              <a:t> law </a:t>
            </a:r>
            <a:r>
              <a:rPr lang="pl-PL" sz="1800" dirty="0" err="1"/>
              <a:t>tradition</a:t>
            </a:r>
            <a:r>
              <a:rPr lang="pl-PL" sz="1800" dirty="0"/>
              <a:t> as </a:t>
            </a:r>
            <a:r>
              <a:rPr lang="pl-PL" sz="1800" dirty="0" err="1"/>
              <a:t>its</a:t>
            </a:r>
            <a:r>
              <a:rPr lang="pl-PL" sz="1800" dirty="0"/>
              <a:t> influence on Art. 12 of the CRPD and </a:t>
            </a:r>
            <a:r>
              <a:rPr lang="pl-PL" sz="1800" dirty="0" err="1"/>
              <a:t>its</a:t>
            </a:r>
            <a:r>
              <a:rPr lang="pl-PL" sz="1800" dirty="0"/>
              <a:t> </a:t>
            </a:r>
            <a:r>
              <a:rPr lang="pl-PL" sz="1800" dirty="0" err="1"/>
              <a:t>wording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preponderant</a:t>
            </a:r>
            <a:r>
              <a:rPr lang="pl-PL" sz="1800" dirty="0"/>
              <a:t> (</a:t>
            </a:r>
            <a:r>
              <a:rPr lang="pl-PL" sz="1800" dirty="0" err="1"/>
              <a:t>wide</a:t>
            </a:r>
            <a:r>
              <a:rPr lang="pl-PL" sz="1800" dirty="0"/>
              <a:t> </a:t>
            </a:r>
            <a:r>
              <a:rPr lang="pl-PL" sz="1800" dirty="0" err="1"/>
              <a:t>notion</a:t>
            </a:r>
            <a:r>
              <a:rPr lang="pl-PL" sz="1800" dirty="0"/>
              <a:t> of a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capacity</a:t>
            </a:r>
            <a:r>
              <a:rPr lang="pl-PL" sz="1800" dirty="0"/>
              <a:t> </a:t>
            </a:r>
            <a:r>
              <a:rPr lang="pl-PL" sz="1800" dirty="0" err="1"/>
              <a:t>without</a:t>
            </a:r>
            <a:r>
              <a:rPr lang="pl-PL" sz="1800" dirty="0"/>
              <a:t> </a:t>
            </a:r>
            <a:r>
              <a:rPr lang="pl-PL" sz="1800" dirty="0" err="1"/>
              <a:t>distinction</a:t>
            </a:r>
            <a:r>
              <a:rPr lang="pl-PL" sz="1800" dirty="0"/>
              <a:t> </a:t>
            </a:r>
            <a:r>
              <a:rPr lang="pl-PL" sz="1800" dirty="0" err="1"/>
              <a:t>between</a:t>
            </a:r>
            <a:r>
              <a:rPr lang="pl-PL" sz="1800" dirty="0"/>
              <a:t> </a:t>
            </a:r>
            <a:r>
              <a:rPr lang="pl-PL" sz="1800" dirty="0" err="1"/>
              <a:t>passive</a:t>
            </a:r>
            <a:r>
              <a:rPr lang="pl-PL" sz="1800" dirty="0"/>
              <a:t> and </a:t>
            </a:r>
            <a:r>
              <a:rPr lang="pl-PL" sz="1800" dirty="0" err="1"/>
              <a:t>active</a:t>
            </a:r>
            <a:r>
              <a:rPr lang="pl-PL" sz="1800" dirty="0"/>
              <a:t>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capacity</a:t>
            </a:r>
            <a:r>
              <a:rPr lang="pl-PL" sz="1800" dirty="0"/>
              <a:t>).</a:t>
            </a:r>
          </a:p>
          <a:p>
            <a:pPr algn="just"/>
            <a:r>
              <a:rPr lang="pl-PL" sz="1800" b="1" dirty="0" err="1"/>
              <a:t>Two</a:t>
            </a:r>
            <a:r>
              <a:rPr lang="pl-PL" sz="1800" b="1" dirty="0"/>
              <a:t> </a:t>
            </a:r>
            <a:r>
              <a:rPr lang="pl-PL" sz="1800" b="1" dirty="0" err="1"/>
              <a:t>stages</a:t>
            </a:r>
            <a:r>
              <a:rPr lang="pl-PL" sz="1800" b="1" dirty="0"/>
              <a:t> of </a:t>
            </a:r>
            <a:r>
              <a:rPr lang="pl-PL" sz="1800" b="1" dirty="0" err="1"/>
              <a:t>cooperation</a:t>
            </a:r>
            <a:r>
              <a:rPr lang="pl-PL" sz="1800" b="1" dirty="0"/>
              <a:t>: </a:t>
            </a:r>
            <a:r>
              <a:rPr lang="pl-PL" sz="1800" dirty="0" err="1"/>
              <a:t>working</a:t>
            </a:r>
            <a:r>
              <a:rPr lang="pl-PL" sz="1800" dirty="0"/>
              <a:t> on the </a:t>
            </a:r>
            <a:r>
              <a:rPr lang="pl-PL" sz="1800" dirty="0" err="1"/>
              <a:t>comparative</a:t>
            </a:r>
            <a:r>
              <a:rPr lang="pl-PL" sz="1800" dirty="0"/>
              <a:t> part of the </a:t>
            </a:r>
            <a:r>
              <a:rPr lang="pl-PL" sz="1800" dirty="0" err="1"/>
              <a:t>project</a:t>
            </a:r>
            <a:r>
              <a:rPr lang="pl-PL" sz="1800" dirty="0"/>
              <a:t> </a:t>
            </a:r>
            <a:r>
              <a:rPr lang="pl-PL" sz="1800" dirty="0" err="1"/>
              <a:t>book</a:t>
            </a:r>
            <a:r>
              <a:rPr lang="pl-PL" sz="1800" dirty="0"/>
              <a:t>:</a:t>
            </a:r>
          </a:p>
          <a:p>
            <a:pPr marL="457200" indent="-457200" algn="just">
              <a:buAutoNum type="alphaLcPeriod"/>
            </a:pPr>
            <a:r>
              <a:rPr lang="pl-PL" sz="1600" dirty="0" err="1"/>
              <a:t>Initial</a:t>
            </a:r>
            <a:r>
              <a:rPr lang="pl-PL" sz="1600" dirty="0"/>
              <a:t> country </a:t>
            </a:r>
            <a:r>
              <a:rPr lang="pl-PL" sz="1600" dirty="0" err="1"/>
              <a:t>reports</a:t>
            </a:r>
            <a:r>
              <a:rPr lang="pl-PL" sz="1600" dirty="0"/>
              <a:t> </a:t>
            </a:r>
            <a:r>
              <a:rPr lang="pl-PL" sz="1600" dirty="0" err="1"/>
              <a:t>including</a:t>
            </a:r>
            <a:r>
              <a:rPr lang="pl-PL" sz="1600" dirty="0"/>
              <a:t> </a:t>
            </a:r>
            <a:r>
              <a:rPr lang="pl-PL" sz="1600" dirty="0" err="1"/>
              <a:t>answers</a:t>
            </a:r>
            <a:r>
              <a:rPr lang="pl-PL" sz="1600" dirty="0"/>
              <a:t> to the </a:t>
            </a:r>
            <a:r>
              <a:rPr lang="pl-PL" sz="1600" dirty="0" err="1"/>
              <a:t>questions</a:t>
            </a:r>
            <a:r>
              <a:rPr lang="pl-PL" sz="1600" dirty="0"/>
              <a:t> </a:t>
            </a:r>
            <a:r>
              <a:rPr lang="pl-PL" sz="1600" dirty="0" err="1"/>
              <a:t>included</a:t>
            </a:r>
            <a:r>
              <a:rPr lang="pl-PL" sz="1600" dirty="0"/>
              <a:t> in a </a:t>
            </a:r>
            <a:r>
              <a:rPr lang="pl-PL" sz="1600" dirty="0" err="1"/>
              <a:t>questionnaire</a:t>
            </a:r>
            <a:r>
              <a:rPr lang="pl-PL" sz="1600" dirty="0"/>
              <a:t> </a:t>
            </a:r>
            <a:r>
              <a:rPr lang="pl-PL" sz="1600" dirty="0" err="1"/>
              <a:t>which</a:t>
            </a:r>
            <a:r>
              <a:rPr lang="pl-PL" sz="1600" dirty="0"/>
              <a:t> was </a:t>
            </a:r>
            <a:r>
              <a:rPr lang="pl-PL" sz="1600" dirty="0" err="1"/>
              <a:t>prepared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the </a:t>
            </a:r>
            <a:r>
              <a:rPr lang="pl-PL" sz="1600" dirty="0" err="1"/>
              <a:t>beginning</a:t>
            </a:r>
            <a:r>
              <a:rPr lang="pl-PL" sz="1600" dirty="0"/>
              <a:t> of the </a:t>
            </a:r>
            <a:r>
              <a:rPr lang="pl-PL" sz="1600" dirty="0" err="1"/>
              <a:t>project</a:t>
            </a:r>
            <a:r>
              <a:rPr lang="pl-PL" sz="1600" dirty="0"/>
              <a:t> and </a:t>
            </a:r>
            <a:r>
              <a:rPr lang="pl-PL" sz="1600" dirty="0" err="1"/>
              <a:t>sent</a:t>
            </a:r>
            <a:r>
              <a:rPr lang="pl-PL" sz="1600" dirty="0"/>
              <a:t> to </a:t>
            </a:r>
            <a:r>
              <a:rPr lang="pl-PL" sz="1600" dirty="0" err="1"/>
              <a:t>all</a:t>
            </a:r>
            <a:r>
              <a:rPr lang="pl-PL" sz="1600" dirty="0"/>
              <a:t> the </a:t>
            </a:r>
            <a:r>
              <a:rPr lang="pl-PL" sz="1600" dirty="0" err="1"/>
              <a:t>authors</a:t>
            </a:r>
            <a:r>
              <a:rPr lang="pl-PL" sz="1600" dirty="0"/>
              <a:t>.</a:t>
            </a:r>
          </a:p>
          <a:p>
            <a:pPr marL="457200" indent="-457200" algn="just">
              <a:buAutoNum type="alphaLcPeriod"/>
            </a:pPr>
            <a:r>
              <a:rPr lang="pl-PL" sz="1600" dirty="0" err="1"/>
              <a:t>Preparing</a:t>
            </a:r>
            <a:r>
              <a:rPr lang="pl-PL" sz="1600" dirty="0"/>
              <a:t> country </a:t>
            </a:r>
            <a:r>
              <a:rPr lang="pl-PL" sz="1600" dirty="0" err="1"/>
              <a:t>chapters</a:t>
            </a:r>
            <a:r>
              <a:rPr lang="pl-PL" sz="1600" dirty="0"/>
              <a:t> </a:t>
            </a:r>
            <a:r>
              <a:rPr lang="pl-PL" sz="1600" dirty="0" err="1"/>
              <a:t>based</a:t>
            </a:r>
            <a:r>
              <a:rPr lang="pl-PL" sz="1600" dirty="0"/>
              <a:t> on the </a:t>
            </a:r>
            <a:r>
              <a:rPr lang="pl-PL" sz="1600" dirty="0" err="1"/>
              <a:t>answers</a:t>
            </a:r>
            <a:r>
              <a:rPr lang="pl-PL" sz="1600" dirty="0"/>
              <a:t> </a:t>
            </a:r>
            <a:r>
              <a:rPr lang="pl-PL" sz="1600" dirty="0" err="1"/>
              <a:t>included</a:t>
            </a:r>
            <a:r>
              <a:rPr lang="pl-PL" sz="1600" dirty="0"/>
              <a:t> in the </a:t>
            </a:r>
            <a:r>
              <a:rPr lang="pl-PL" sz="1600" dirty="0" err="1"/>
              <a:t>comparative</a:t>
            </a:r>
            <a:r>
              <a:rPr lang="pl-PL" sz="1600" dirty="0"/>
              <a:t> report – </a:t>
            </a:r>
            <a:r>
              <a:rPr lang="pl-PL" sz="1600" dirty="0" err="1"/>
              <a:t>balance</a:t>
            </a:r>
            <a:r>
              <a:rPr lang="pl-PL" sz="1600" dirty="0"/>
              <a:t> </a:t>
            </a:r>
            <a:r>
              <a:rPr lang="pl-PL" sz="1600" dirty="0" err="1"/>
              <a:t>between</a:t>
            </a:r>
            <a:r>
              <a:rPr lang="pl-PL" sz="1600" dirty="0"/>
              <a:t> </a:t>
            </a:r>
            <a:r>
              <a:rPr lang="pl-PL" sz="1600" dirty="0" err="1"/>
              <a:t>particularism</a:t>
            </a:r>
            <a:r>
              <a:rPr lang="pl-PL" sz="1600" dirty="0"/>
              <a:t> of </a:t>
            </a:r>
            <a:r>
              <a:rPr lang="pl-PL" sz="1600" dirty="0" err="1"/>
              <a:t>different</a:t>
            </a:r>
            <a:r>
              <a:rPr lang="pl-PL" sz="1600" dirty="0"/>
              <a:t> </a:t>
            </a:r>
            <a:r>
              <a:rPr lang="pl-PL" sz="1600" dirty="0" err="1"/>
              <a:t>legal</a:t>
            </a:r>
            <a:r>
              <a:rPr lang="pl-PL" sz="1600" dirty="0"/>
              <a:t> </a:t>
            </a:r>
            <a:r>
              <a:rPr lang="pl-PL" sz="1600" dirty="0" err="1"/>
              <a:t>systems</a:t>
            </a:r>
            <a:r>
              <a:rPr lang="pl-PL" sz="1600" dirty="0"/>
              <a:t> and </a:t>
            </a:r>
            <a:r>
              <a:rPr lang="pl-PL" sz="1600" dirty="0" err="1"/>
              <a:t>making</a:t>
            </a:r>
            <a:r>
              <a:rPr lang="pl-PL" sz="1600" dirty="0"/>
              <a:t> the </a:t>
            </a:r>
            <a:r>
              <a:rPr lang="pl-PL" sz="1600" dirty="0" err="1"/>
              <a:t>chapters</a:t>
            </a:r>
            <a:r>
              <a:rPr lang="pl-PL" sz="1600" dirty="0"/>
              <a:t> </a:t>
            </a:r>
            <a:r>
              <a:rPr lang="pl-PL" sz="1600" dirty="0" err="1"/>
              <a:t>comparable</a:t>
            </a:r>
            <a:r>
              <a:rPr lang="pl-PL" sz="1600" dirty="0"/>
              <a:t>.</a:t>
            </a: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/>
              <a:t>Methodology</a:t>
            </a:r>
            <a:r>
              <a:rPr lang="pl-PL" sz="3200" dirty="0"/>
              <a:t> of the </a:t>
            </a:r>
            <a:r>
              <a:rPr lang="pl-PL" sz="3200" dirty="0" err="1"/>
              <a:t>project</a:t>
            </a:r>
            <a:r>
              <a:rPr lang="pl-PL" sz="3200" dirty="0"/>
              <a:t> – </a:t>
            </a:r>
            <a:r>
              <a:rPr lang="pl-PL" sz="3200" dirty="0" err="1"/>
              <a:t>comparative</a:t>
            </a:r>
            <a:r>
              <a:rPr lang="pl-PL" sz="3200" dirty="0"/>
              <a:t> component</a:t>
            </a:r>
          </a:p>
        </p:txBody>
      </p:sp>
    </p:spTree>
    <p:extLst>
      <p:ext uri="{BB962C8B-B14F-4D97-AF65-F5344CB8AC3E}">
        <p14:creationId xmlns:p14="http://schemas.microsoft.com/office/powerpoint/2010/main" val="355368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667658" y="1346663"/>
            <a:ext cx="11443986" cy="4351494"/>
          </a:xfrm>
        </p:spPr>
        <p:txBody>
          <a:bodyPr/>
          <a:lstStyle/>
          <a:p>
            <a:pPr algn="just"/>
            <a:r>
              <a:rPr lang="pl-PL" sz="1200" b="1" dirty="0"/>
              <a:t>The </a:t>
            </a:r>
            <a:r>
              <a:rPr lang="pl-PL" sz="1200" b="1" dirty="0" err="1"/>
              <a:t>scale</a:t>
            </a:r>
            <a:r>
              <a:rPr lang="pl-PL" sz="1200" b="1" dirty="0"/>
              <a:t> of the </a:t>
            </a:r>
            <a:r>
              <a:rPr lang="pl-PL" sz="1200" b="1" dirty="0" err="1"/>
              <a:t>project</a:t>
            </a:r>
            <a:r>
              <a:rPr lang="pl-PL" sz="1200" b="1" dirty="0"/>
              <a:t>:</a:t>
            </a:r>
          </a:p>
          <a:p>
            <a:pPr marL="457200" indent="-457200" algn="just">
              <a:buAutoNum type="arabicPeriod"/>
            </a:pPr>
            <a:r>
              <a:rPr lang="pl-PL" sz="1200" dirty="0" err="1"/>
              <a:t>Duration</a:t>
            </a:r>
            <a:r>
              <a:rPr lang="pl-PL" sz="1200" dirty="0"/>
              <a:t>: 4 </a:t>
            </a:r>
            <a:r>
              <a:rPr lang="pl-PL" sz="1200" dirty="0" err="1"/>
              <a:t>years</a:t>
            </a:r>
            <a:r>
              <a:rPr lang="pl-PL" sz="1200" dirty="0"/>
              <a:t>; </a:t>
            </a:r>
            <a:r>
              <a:rPr lang="pl-PL" sz="1200" dirty="0" err="1"/>
              <a:t>time</a:t>
            </a:r>
            <a:r>
              <a:rPr lang="pl-PL" sz="1200" dirty="0"/>
              <a:t> </a:t>
            </a:r>
            <a:r>
              <a:rPr lang="pl-PL" sz="1200" dirty="0" err="1"/>
              <a:t>limits</a:t>
            </a:r>
            <a:r>
              <a:rPr lang="pl-PL" sz="1200" dirty="0"/>
              <a:t> </a:t>
            </a:r>
            <a:r>
              <a:rPr lang="pl-PL" sz="1200" dirty="0" err="1"/>
              <a:t>connected</a:t>
            </a:r>
            <a:r>
              <a:rPr lang="pl-PL" sz="1200" dirty="0"/>
              <a:t> with the </a:t>
            </a:r>
            <a:r>
              <a:rPr lang="pl-PL" sz="1200" dirty="0" err="1"/>
              <a:t>yearly</a:t>
            </a:r>
            <a:r>
              <a:rPr lang="pl-PL" sz="1200" dirty="0"/>
              <a:t> </a:t>
            </a:r>
            <a:r>
              <a:rPr lang="pl-PL" sz="1200" dirty="0" err="1"/>
              <a:t>accounting</a:t>
            </a:r>
            <a:r>
              <a:rPr lang="pl-PL" sz="1200" dirty="0"/>
              <a:t> </a:t>
            </a:r>
            <a:r>
              <a:rPr lang="pl-PL" sz="1200" dirty="0" err="1"/>
              <a:t>periods</a:t>
            </a:r>
            <a:r>
              <a:rPr lang="pl-PL" sz="1200" dirty="0"/>
              <a:t>.</a:t>
            </a:r>
          </a:p>
          <a:p>
            <a:pPr marL="457200" indent="-457200" algn="just">
              <a:buAutoNum type="arabicPeriod"/>
            </a:pPr>
            <a:r>
              <a:rPr lang="pl-PL" sz="1200" dirty="0" err="1"/>
              <a:t>Number</a:t>
            </a:r>
            <a:r>
              <a:rPr lang="pl-PL" sz="1200" dirty="0"/>
              <a:t> of </a:t>
            </a:r>
            <a:r>
              <a:rPr lang="pl-PL" sz="1200" dirty="0" err="1"/>
              <a:t>authors</a:t>
            </a:r>
            <a:r>
              <a:rPr lang="pl-PL" sz="1200" dirty="0"/>
              <a:t>: 44 (</a:t>
            </a:r>
            <a:r>
              <a:rPr lang="pl-PL" sz="1200" dirty="0" err="1"/>
              <a:t>finally</a:t>
            </a:r>
            <a:r>
              <a:rPr lang="pl-PL" sz="1200" dirty="0"/>
              <a:t> we </a:t>
            </a:r>
            <a:r>
              <a:rPr lang="pl-PL" sz="1200" dirty="0" err="1"/>
              <a:t>have</a:t>
            </a:r>
            <a:r>
              <a:rPr lang="pl-PL" sz="1200" dirty="0"/>
              <a:t> </a:t>
            </a:r>
            <a:r>
              <a:rPr lang="pl-PL" sz="1200" dirty="0" err="1"/>
              <a:t>had</a:t>
            </a:r>
            <a:r>
              <a:rPr lang="pl-PL" sz="1200" dirty="0"/>
              <a:t> 44 </a:t>
            </a:r>
            <a:r>
              <a:rPr lang="pl-PL" sz="1200" dirty="0" err="1"/>
              <a:t>authors</a:t>
            </a:r>
            <a:r>
              <a:rPr lang="pl-PL" sz="1200" dirty="0"/>
              <a:t> </a:t>
            </a:r>
            <a:r>
              <a:rPr lang="pl-PL" sz="1200" dirty="0" err="1"/>
              <a:t>including</a:t>
            </a:r>
            <a:r>
              <a:rPr lang="pl-PL" sz="1200" dirty="0"/>
              <a:t> </a:t>
            </a:r>
            <a:r>
              <a:rPr lang="pl-PL" sz="1200" dirty="0" err="1"/>
              <a:t>us</a:t>
            </a:r>
            <a:r>
              <a:rPr lang="pl-PL" sz="1200" dirty="0"/>
              <a:t>).</a:t>
            </a:r>
          </a:p>
          <a:p>
            <a:pPr marL="457200" indent="-457200" algn="just">
              <a:buAutoNum type="arabicPeriod"/>
            </a:pPr>
            <a:r>
              <a:rPr lang="pl-PL" sz="1200" dirty="0" err="1"/>
              <a:t>Number</a:t>
            </a:r>
            <a:r>
              <a:rPr lang="pl-PL" sz="1200" dirty="0"/>
              <a:t> of </a:t>
            </a:r>
            <a:r>
              <a:rPr lang="pl-PL" sz="1200" dirty="0" err="1"/>
              <a:t>cooperators</a:t>
            </a:r>
            <a:r>
              <a:rPr lang="pl-PL" sz="1200" dirty="0"/>
              <a:t>: 48 (</a:t>
            </a:r>
            <a:r>
              <a:rPr lang="pl-PL" sz="1200" dirty="0" err="1"/>
              <a:t>apart</a:t>
            </a:r>
            <a:r>
              <a:rPr lang="pl-PL" sz="1200" dirty="0"/>
              <a:t> from the 44 </a:t>
            </a:r>
            <a:r>
              <a:rPr lang="pl-PL" sz="1200" dirty="0" err="1"/>
              <a:t>authors</a:t>
            </a:r>
            <a:r>
              <a:rPr lang="pl-PL" sz="1200" dirty="0"/>
              <a:t> we </a:t>
            </a:r>
            <a:r>
              <a:rPr lang="pl-PL" sz="1200" dirty="0" err="1"/>
              <a:t>had</a:t>
            </a:r>
            <a:r>
              <a:rPr lang="pl-PL" sz="1200" dirty="0"/>
              <a:t> </a:t>
            </a:r>
            <a:r>
              <a:rPr lang="pl-PL" sz="1200" dirty="0" err="1"/>
              <a:t>had</a:t>
            </a:r>
            <a:r>
              <a:rPr lang="pl-PL" sz="1200" dirty="0"/>
              <a:t> 4 </a:t>
            </a:r>
            <a:r>
              <a:rPr lang="pl-PL" sz="1200" dirty="0" err="1"/>
              <a:t>additional</a:t>
            </a:r>
            <a:r>
              <a:rPr lang="pl-PL" sz="1200" dirty="0"/>
              <a:t> </a:t>
            </a:r>
            <a:r>
              <a:rPr lang="pl-PL" sz="1200" dirty="0" err="1"/>
              <a:t>cooperators</a:t>
            </a:r>
            <a:r>
              <a:rPr lang="pl-PL" sz="1200" dirty="0"/>
              <a:t> </a:t>
            </a:r>
            <a:r>
              <a:rPr lang="pl-PL" sz="1200" dirty="0" err="1"/>
              <a:t>who</a:t>
            </a:r>
            <a:r>
              <a:rPr lang="pl-PL" sz="1200" dirty="0"/>
              <a:t> </a:t>
            </a:r>
            <a:r>
              <a:rPr lang="pl-PL" sz="1200" dirty="0" err="1"/>
              <a:t>have</a:t>
            </a:r>
            <a:r>
              <a:rPr lang="pl-PL" sz="1200" dirty="0"/>
              <a:t> not </a:t>
            </a:r>
            <a:r>
              <a:rPr lang="pl-PL" sz="1200" dirty="0" err="1"/>
              <a:t>contributed</a:t>
            </a:r>
            <a:r>
              <a:rPr lang="pl-PL" sz="1200" dirty="0"/>
              <a:t> </a:t>
            </a:r>
            <a:r>
              <a:rPr lang="pl-PL" sz="1200" dirty="0" err="1"/>
              <a:t>our</a:t>
            </a:r>
            <a:r>
              <a:rPr lang="pl-PL" sz="1200" dirty="0"/>
              <a:t> </a:t>
            </a:r>
            <a:r>
              <a:rPr lang="pl-PL" sz="1200" dirty="0" err="1"/>
              <a:t>book</a:t>
            </a:r>
            <a:r>
              <a:rPr lang="pl-PL" sz="1200" dirty="0"/>
              <a:t>, but </a:t>
            </a:r>
            <a:r>
              <a:rPr lang="pl-PL" sz="1200" dirty="0" err="1"/>
              <a:t>prepared</a:t>
            </a:r>
            <a:r>
              <a:rPr lang="pl-PL" sz="1200" dirty="0"/>
              <a:t> </a:t>
            </a:r>
            <a:r>
              <a:rPr lang="pl-PL" sz="1200" dirty="0" err="1"/>
              <a:t>initial</a:t>
            </a:r>
            <a:r>
              <a:rPr lang="pl-PL" sz="1200" dirty="0"/>
              <a:t> </a:t>
            </a:r>
            <a:r>
              <a:rPr lang="pl-PL" sz="1200" dirty="0" err="1"/>
              <a:t>reports</a:t>
            </a:r>
            <a:r>
              <a:rPr lang="pl-PL" sz="1200" dirty="0"/>
              <a:t>).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l-PL" sz="1200" dirty="0" err="1"/>
              <a:t>Number</a:t>
            </a:r>
            <a:r>
              <a:rPr lang="pl-PL" sz="1200" dirty="0"/>
              <a:t> of </a:t>
            </a:r>
            <a:r>
              <a:rPr lang="pl-PL" sz="1200" dirty="0" err="1"/>
              <a:t>editors</a:t>
            </a:r>
            <a:r>
              <a:rPr lang="pl-PL" sz="1200" dirty="0"/>
              <a:t>: 2.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l-PL" sz="1200" dirty="0" err="1"/>
              <a:t>Number</a:t>
            </a:r>
            <a:r>
              <a:rPr lang="pl-PL" sz="1200" dirty="0"/>
              <a:t> of </a:t>
            </a:r>
            <a:r>
              <a:rPr lang="pl-PL" sz="1200" dirty="0" err="1"/>
              <a:t>publishing</a:t>
            </a:r>
            <a:r>
              <a:rPr lang="pl-PL" sz="1200" dirty="0"/>
              <a:t> </a:t>
            </a:r>
            <a:r>
              <a:rPr lang="pl-PL" sz="1200" dirty="0" err="1"/>
              <a:t>houses</a:t>
            </a:r>
            <a:r>
              <a:rPr lang="pl-PL" sz="1200" dirty="0"/>
              <a:t>: one for English version of the </a:t>
            </a:r>
            <a:r>
              <a:rPr lang="pl-PL" sz="1200" dirty="0" err="1"/>
              <a:t>book</a:t>
            </a:r>
            <a:r>
              <a:rPr lang="pl-PL" sz="1200" dirty="0"/>
              <a:t> and one for the </a:t>
            </a:r>
            <a:r>
              <a:rPr lang="pl-PL" sz="1200" dirty="0" err="1"/>
              <a:t>Polish</a:t>
            </a:r>
            <a:r>
              <a:rPr lang="pl-PL" sz="1200" dirty="0"/>
              <a:t> version.</a:t>
            </a:r>
          </a:p>
          <a:p>
            <a:pPr algn="just"/>
            <a:r>
              <a:rPr lang="pl-PL" sz="1200" b="1" dirty="0" err="1"/>
              <a:t>Stages</a:t>
            </a:r>
            <a:r>
              <a:rPr lang="pl-PL" sz="1200" b="1" dirty="0"/>
              <a:t> of the </a:t>
            </a:r>
            <a:r>
              <a:rPr lang="pl-PL" sz="1200" b="1" dirty="0" err="1"/>
              <a:t>project</a:t>
            </a:r>
            <a:r>
              <a:rPr lang="pl-PL" sz="1200" b="1" dirty="0"/>
              <a:t>:</a:t>
            </a:r>
          </a:p>
          <a:p>
            <a:pPr marL="342900" indent="-342900" algn="just">
              <a:buAutoNum type="arabicPeriod"/>
            </a:pPr>
            <a:r>
              <a:rPr lang="pl-PL" sz="1200" dirty="0" err="1"/>
              <a:t>Preparing</a:t>
            </a:r>
            <a:r>
              <a:rPr lang="pl-PL" sz="1200" dirty="0"/>
              <a:t> </a:t>
            </a:r>
            <a:r>
              <a:rPr lang="pl-PL" sz="1200" dirty="0" err="1"/>
              <a:t>outline</a:t>
            </a:r>
            <a:r>
              <a:rPr lang="pl-PL" sz="1200" dirty="0"/>
              <a:t> of the </a:t>
            </a:r>
            <a:r>
              <a:rPr lang="pl-PL" sz="1200" dirty="0" err="1"/>
              <a:t>whole</a:t>
            </a:r>
            <a:r>
              <a:rPr lang="pl-PL" sz="1200" dirty="0"/>
              <a:t> </a:t>
            </a:r>
            <a:r>
              <a:rPr lang="pl-PL" sz="1200" dirty="0" err="1"/>
              <a:t>project</a:t>
            </a:r>
            <a:r>
              <a:rPr lang="pl-PL" sz="1200" dirty="0"/>
              <a:t> and </a:t>
            </a:r>
            <a:r>
              <a:rPr lang="pl-PL" sz="1200" dirty="0" err="1"/>
              <a:t>its</a:t>
            </a:r>
            <a:r>
              <a:rPr lang="pl-PL" sz="1200" dirty="0"/>
              <a:t> </a:t>
            </a:r>
            <a:r>
              <a:rPr lang="pl-PL" sz="1200" dirty="0" err="1"/>
              <a:t>frameworks</a:t>
            </a:r>
            <a:r>
              <a:rPr lang="pl-PL" sz="1200" dirty="0"/>
              <a:t>.</a:t>
            </a:r>
          </a:p>
          <a:p>
            <a:pPr marL="342900" indent="-342900" algn="just">
              <a:buAutoNum type="arabicPeriod"/>
            </a:pPr>
            <a:r>
              <a:rPr lang="pl-PL" sz="1200" dirty="0" err="1"/>
              <a:t>Proposals</a:t>
            </a:r>
            <a:r>
              <a:rPr lang="pl-PL" sz="1200" dirty="0"/>
              <a:t> to </a:t>
            </a:r>
            <a:r>
              <a:rPr lang="pl-PL" sz="1200" dirty="0" err="1"/>
              <a:t>cooperate</a:t>
            </a:r>
            <a:r>
              <a:rPr lang="pl-PL" sz="1200" dirty="0"/>
              <a:t> and </a:t>
            </a:r>
            <a:r>
              <a:rPr lang="pl-PL" sz="1200" dirty="0" err="1"/>
              <a:t>presentation</a:t>
            </a:r>
            <a:r>
              <a:rPr lang="pl-PL" sz="1200" dirty="0"/>
              <a:t> of the </a:t>
            </a:r>
            <a:r>
              <a:rPr lang="pl-PL" sz="1200" dirty="0" err="1"/>
              <a:t>project</a:t>
            </a:r>
            <a:r>
              <a:rPr lang="pl-PL" sz="1200" dirty="0"/>
              <a:t> – </a:t>
            </a:r>
            <a:r>
              <a:rPr lang="pl-PL" sz="1200" dirty="0" err="1"/>
              <a:t>providing</a:t>
            </a:r>
            <a:r>
              <a:rPr lang="pl-PL" sz="1200" dirty="0"/>
              <a:t> </a:t>
            </a:r>
            <a:r>
              <a:rPr lang="pl-PL" sz="1200" dirty="0" err="1"/>
              <a:t>comprehensive</a:t>
            </a:r>
            <a:r>
              <a:rPr lang="pl-PL" sz="1200" dirty="0"/>
              <a:t> </a:t>
            </a:r>
            <a:r>
              <a:rPr lang="pl-PL" sz="1200" dirty="0" err="1"/>
              <a:t>information</a:t>
            </a:r>
            <a:r>
              <a:rPr lang="pl-PL" sz="1200" dirty="0"/>
              <a:t> in </a:t>
            </a:r>
            <a:r>
              <a:rPr lang="pl-PL" sz="1200" dirty="0" err="1"/>
              <a:t>advance</a:t>
            </a:r>
            <a:r>
              <a:rPr lang="pl-PL" sz="1200" dirty="0"/>
              <a:t>.</a:t>
            </a:r>
          </a:p>
          <a:p>
            <a:pPr marL="342900" indent="-342900" algn="just">
              <a:buAutoNum type="arabicPeriod"/>
            </a:pPr>
            <a:r>
              <a:rPr lang="pl-PL" sz="1200" dirty="0"/>
              <a:t>Administration </a:t>
            </a:r>
            <a:r>
              <a:rPr lang="pl-PL" sz="1200" dirty="0" err="1"/>
              <a:t>contacts</a:t>
            </a:r>
            <a:r>
              <a:rPr lang="pl-PL" sz="1200" dirty="0"/>
              <a:t> – </a:t>
            </a:r>
            <a:r>
              <a:rPr lang="pl-PL" sz="1200" dirty="0" err="1"/>
              <a:t>circulation</a:t>
            </a:r>
            <a:r>
              <a:rPr lang="pl-PL" sz="1200" dirty="0"/>
              <a:t> of </a:t>
            </a:r>
            <a:r>
              <a:rPr lang="pl-PL" sz="1200" dirty="0" err="1"/>
              <a:t>documents</a:t>
            </a:r>
            <a:r>
              <a:rPr lang="pl-PL" sz="1200" dirty="0"/>
              <a:t>; </a:t>
            </a:r>
            <a:r>
              <a:rPr lang="pl-PL" sz="1200" dirty="0" err="1"/>
              <a:t>keeping</a:t>
            </a:r>
            <a:r>
              <a:rPr lang="pl-PL" sz="1200" dirty="0"/>
              <a:t> </a:t>
            </a:r>
            <a:r>
              <a:rPr lang="pl-PL" sz="1200" dirty="0" err="1"/>
              <a:t>that</a:t>
            </a:r>
            <a:r>
              <a:rPr lang="pl-PL" sz="1200" dirty="0"/>
              <a:t> </a:t>
            </a:r>
            <a:r>
              <a:rPr lang="pl-PL" sz="1200" dirty="0" err="1"/>
              <a:t>all</a:t>
            </a:r>
            <a:r>
              <a:rPr lang="pl-PL" sz="1200" dirty="0"/>
              <a:t> the </a:t>
            </a:r>
            <a:r>
              <a:rPr lang="pl-PL" sz="1200" dirty="0" err="1"/>
              <a:t>formal</a:t>
            </a:r>
            <a:r>
              <a:rPr lang="pl-PL" sz="1200" dirty="0"/>
              <a:t> </a:t>
            </a:r>
            <a:r>
              <a:rPr lang="pl-PL" sz="1200" dirty="0" err="1"/>
              <a:t>requirements</a:t>
            </a:r>
            <a:r>
              <a:rPr lang="pl-PL" sz="1200" dirty="0"/>
              <a:t> </a:t>
            </a:r>
            <a:r>
              <a:rPr lang="pl-PL" sz="1200" dirty="0" err="1"/>
              <a:t>are</a:t>
            </a:r>
            <a:r>
              <a:rPr lang="pl-PL" sz="1200" dirty="0"/>
              <a:t> </a:t>
            </a:r>
            <a:r>
              <a:rPr lang="pl-PL" sz="1200" dirty="0" err="1"/>
              <a:t>fulfilled</a:t>
            </a:r>
            <a:r>
              <a:rPr lang="pl-PL" sz="1200" dirty="0"/>
              <a:t> in </a:t>
            </a:r>
            <a:r>
              <a:rPr lang="pl-PL" sz="1200" dirty="0" err="1"/>
              <a:t>time</a:t>
            </a:r>
            <a:r>
              <a:rPr lang="pl-PL" sz="1200" dirty="0"/>
              <a:t>; </a:t>
            </a:r>
            <a:r>
              <a:rPr lang="pl-PL" sz="1200" dirty="0" err="1"/>
              <a:t>scheduling</a:t>
            </a:r>
            <a:r>
              <a:rPr lang="pl-PL" sz="1200" dirty="0"/>
              <a:t> and </a:t>
            </a:r>
            <a:r>
              <a:rPr lang="pl-PL" sz="1200" dirty="0" err="1"/>
              <a:t>keeping</a:t>
            </a:r>
            <a:r>
              <a:rPr lang="pl-PL" sz="1200" dirty="0"/>
              <a:t> </a:t>
            </a:r>
            <a:r>
              <a:rPr lang="pl-PL" sz="1200" dirty="0" err="1"/>
              <a:t>deadlines</a:t>
            </a:r>
            <a:r>
              <a:rPr lang="pl-PL" sz="1200" dirty="0"/>
              <a:t>; </a:t>
            </a:r>
            <a:r>
              <a:rPr lang="pl-PL" sz="1200" dirty="0" err="1"/>
              <a:t>settlements</a:t>
            </a:r>
            <a:r>
              <a:rPr lang="pl-PL" sz="1200" dirty="0"/>
              <a:t>.</a:t>
            </a:r>
          </a:p>
          <a:p>
            <a:pPr marL="342900" indent="-342900" algn="just">
              <a:buAutoNum type="arabicPeriod"/>
            </a:pPr>
            <a:r>
              <a:rPr lang="pl-PL" sz="1200" dirty="0" err="1"/>
              <a:t>Merit</a:t>
            </a:r>
            <a:r>
              <a:rPr lang="pl-PL" sz="1200" dirty="0"/>
              <a:t> </a:t>
            </a:r>
            <a:r>
              <a:rPr lang="pl-PL" sz="1200" dirty="0" err="1"/>
              <a:t>contacts</a:t>
            </a:r>
            <a:r>
              <a:rPr lang="pl-PL" sz="1200" dirty="0"/>
              <a:t> – </a:t>
            </a:r>
            <a:r>
              <a:rPr lang="pl-PL" sz="1200" dirty="0" err="1"/>
              <a:t>editorial</a:t>
            </a:r>
            <a:r>
              <a:rPr lang="pl-PL" sz="1200" dirty="0"/>
              <a:t> </a:t>
            </a:r>
            <a:r>
              <a:rPr lang="pl-PL" sz="1200" dirty="0" err="1"/>
              <a:t>works</a:t>
            </a:r>
            <a:r>
              <a:rPr lang="pl-PL" sz="1200" dirty="0"/>
              <a:t>.</a:t>
            </a:r>
          </a:p>
          <a:p>
            <a:pPr marL="342900" indent="-342900" algn="just">
              <a:buAutoNum type="arabicPeriod"/>
            </a:pPr>
            <a:r>
              <a:rPr lang="pl-PL" sz="1200" dirty="0" err="1"/>
              <a:t>Negotiations</a:t>
            </a:r>
            <a:r>
              <a:rPr lang="pl-PL" sz="1200" dirty="0"/>
              <a:t> with </a:t>
            </a:r>
            <a:r>
              <a:rPr lang="pl-PL" sz="1200" dirty="0" err="1"/>
              <a:t>publishing</a:t>
            </a:r>
            <a:r>
              <a:rPr lang="pl-PL" sz="1200" dirty="0"/>
              <a:t> </a:t>
            </a:r>
            <a:r>
              <a:rPr lang="pl-PL" sz="1200" dirty="0" err="1"/>
              <a:t>houses</a:t>
            </a:r>
            <a:r>
              <a:rPr lang="pl-PL" sz="1200" dirty="0"/>
              <a:t> – </a:t>
            </a:r>
            <a:r>
              <a:rPr lang="pl-PL" sz="1200" dirty="0" err="1"/>
              <a:t>money</a:t>
            </a:r>
            <a:r>
              <a:rPr lang="pl-PL" sz="1200" dirty="0"/>
              <a:t> from public </a:t>
            </a:r>
            <a:r>
              <a:rPr lang="pl-PL" sz="1200" dirty="0" err="1"/>
              <a:t>resources</a:t>
            </a:r>
            <a:r>
              <a:rPr lang="pl-PL" sz="1200" dirty="0"/>
              <a:t> and one-</a:t>
            </a:r>
            <a:r>
              <a:rPr lang="pl-PL" sz="1200" dirty="0" err="1"/>
              <a:t>year</a:t>
            </a:r>
            <a:r>
              <a:rPr lang="pl-PL" sz="1200" dirty="0"/>
              <a:t> </a:t>
            </a:r>
            <a:r>
              <a:rPr lang="pl-PL" sz="1200" dirty="0" err="1"/>
              <a:t>accounting</a:t>
            </a:r>
            <a:r>
              <a:rPr lang="pl-PL" sz="1200" dirty="0"/>
              <a:t> </a:t>
            </a:r>
            <a:r>
              <a:rPr lang="pl-PL" sz="1200" dirty="0" err="1"/>
              <a:t>periods</a:t>
            </a:r>
            <a:r>
              <a:rPr lang="pl-PL" sz="1200" dirty="0"/>
              <a:t>.</a:t>
            </a:r>
          </a:p>
          <a:p>
            <a:pPr marL="342900" indent="-342900" algn="just">
              <a:buAutoNum type="arabicPeriod"/>
            </a:pPr>
            <a:r>
              <a:rPr lang="pl-PL" sz="1200" dirty="0" err="1"/>
              <a:t>Review</a:t>
            </a:r>
            <a:r>
              <a:rPr lang="pl-PL" sz="1200" dirty="0"/>
              <a:t> and </a:t>
            </a:r>
            <a:r>
              <a:rPr lang="pl-PL" sz="1200" dirty="0" err="1"/>
              <a:t>approval</a:t>
            </a:r>
            <a:r>
              <a:rPr lang="pl-PL" sz="1200" dirty="0"/>
              <a:t> </a:t>
            </a:r>
            <a:r>
              <a:rPr lang="pl-PL" sz="1200" dirty="0" err="1"/>
              <a:t>procedure</a:t>
            </a:r>
            <a:r>
              <a:rPr lang="pl-PL" sz="1200" dirty="0"/>
              <a:t> of the </a:t>
            </a:r>
            <a:r>
              <a:rPr lang="pl-PL" sz="1200" dirty="0" err="1"/>
              <a:t>whole</a:t>
            </a:r>
            <a:r>
              <a:rPr lang="pl-PL" sz="1200" dirty="0"/>
              <a:t> </a:t>
            </a:r>
            <a:r>
              <a:rPr lang="pl-PL" sz="1200" dirty="0" err="1"/>
              <a:t>project</a:t>
            </a:r>
            <a:r>
              <a:rPr lang="pl-PL" sz="1200" dirty="0"/>
              <a:t> </a:t>
            </a:r>
            <a:r>
              <a:rPr lang="pl-PL" sz="1200" dirty="0" err="1"/>
              <a:t>book</a:t>
            </a:r>
            <a:r>
              <a:rPr lang="pl-PL" sz="1200" dirty="0"/>
              <a:t>.</a:t>
            </a:r>
          </a:p>
          <a:p>
            <a:pPr marL="342900" indent="-342900" algn="just">
              <a:buAutoNum type="arabicPeriod"/>
            </a:pPr>
            <a:r>
              <a:rPr lang="pl-PL" sz="1200" dirty="0"/>
              <a:t>Publishing the </a:t>
            </a:r>
            <a:r>
              <a:rPr lang="pl-PL" sz="1200" dirty="0" err="1"/>
              <a:t>book</a:t>
            </a:r>
            <a:r>
              <a:rPr lang="pl-PL" sz="1200" dirty="0"/>
              <a:t> – ebook in Open Access from the </a:t>
            </a:r>
            <a:r>
              <a:rPr lang="pl-PL" sz="1200" dirty="0" err="1"/>
              <a:t>beginning</a:t>
            </a:r>
            <a:r>
              <a:rPr lang="pl-PL" sz="1200" dirty="0"/>
              <a:t> and </a:t>
            </a:r>
            <a:r>
              <a:rPr lang="pl-PL" sz="1200" dirty="0" err="1"/>
              <a:t>printed</a:t>
            </a:r>
            <a:r>
              <a:rPr lang="pl-PL" sz="1200" dirty="0"/>
              <a:t> </a:t>
            </a:r>
            <a:r>
              <a:rPr lang="pl-PL" sz="1200" dirty="0" err="1"/>
              <a:t>book</a:t>
            </a:r>
            <a:r>
              <a:rPr lang="pl-PL" sz="1200" dirty="0"/>
              <a:t> </a:t>
            </a:r>
            <a:r>
              <a:rPr lang="pl-PL" sz="1200" dirty="0" err="1"/>
              <a:t>which</a:t>
            </a:r>
            <a:r>
              <a:rPr lang="pl-PL" sz="1200" dirty="0"/>
              <a:t> </a:t>
            </a:r>
            <a:r>
              <a:rPr lang="pl-PL" sz="1200" dirty="0" err="1"/>
              <a:t>will</a:t>
            </a:r>
            <a:r>
              <a:rPr lang="pl-PL" sz="1200" dirty="0"/>
              <a:t> be </a:t>
            </a:r>
            <a:r>
              <a:rPr lang="pl-PL" sz="1200" dirty="0" err="1"/>
              <a:t>available</a:t>
            </a:r>
            <a:r>
              <a:rPr lang="pl-PL" sz="1200" dirty="0"/>
              <a:t> in </a:t>
            </a:r>
            <a:r>
              <a:rPr lang="pl-PL" sz="1200" dirty="0" err="1"/>
              <a:t>Polish</a:t>
            </a:r>
            <a:r>
              <a:rPr lang="pl-PL" sz="1200" dirty="0"/>
              <a:t> and English in 2024 (the </a:t>
            </a:r>
            <a:r>
              <a:rPr lang="pl-PL" sz="1200" dirty="0" err="1"/>
              <a:t>first</a:t>
            </a:r>
            <a:r>
              <a:rPr lang="pl-PL" sz="1200" dirty="0"/>
              <a:t> </a:t>
            </a:r>
            <a:r>
              <a:rPr lang="pl-PL" sz="1200" dirty="0" err="1"/>
              <a:t>quarter</a:t>
            </a:r>
            <a:r>
              <a:rPr lang="pl-PL" sz="1200" dirty="0"/>
              <a:t>).</a:t>
            </a:r>
          </a:p>
          <a:p>
            <a:pPr marL="342900" indent="-342900" algn="just">
              <a:buAutoNum type="arabicPeriod"/>
            </a:pPr>
            <a:r>
              <a:rPr lang="pl-PL" sz="1200" dirty="0" err="1"/>
              <a:t>Disseminating</a:t>
            </a:r>
            <a:r>
              <a:rPr lang="pl-PL" sz="1200" dirty="0"/>
              <a:t> the </a:t>
            </a:r>
            <a:r>
              <a:rPr lang="pl-PL" sz="1200" dirty="0" err="1"/>
              <a:t>book</a:t>
            </a:r>
            <a:r>
              <a:rPr lang="pl-PL" sz="1200" dirty="0"/>
              <a:t> and the </a:t>
            </a:r>
            <a:r>
              <a:rPr lang="pl-PL" sz="1200" dirty="0" err="1"/>
              <a:t>other</a:t>
            </a:r>
            <a:r>
              <a:rPr lang="pl-PL" sz="1200" dirty="0"/>
              <a:t> </a:t>
            </a:r>
            <a:r>
              <a:rPr lang="pl-PL" sz="1200" dirty="0" err="1"/>
              <a:t>project’s</a:t>
            </a:r>
            <a:r>
              <a:rPr lang="pl-PL" sz="1200" dirty="0"/>
              <a:t> </a:t>
            </a:r>
            <a:r>
              <a:rPr lang="pl-PL" sz="1200" dirty="0" err="1"/>
              <a:t>merit</a:t>
            </a:r>
            <a:r>
              <a:rPr lang="pl-PL" sz="1200" dirty="0"/>
              <a:t> </a:t>
            </a:r>
            <a:r>
              <a:rPr lang="pl-PL" sz="1200" dirty="0" err="1"/>
              <a:t>outcomes</a:t>
            </a:r>
            <a:r>
              <a:rPr lang="pl-PL" sz="1200" dirty="0"/>
              <a:t>.</a:t>
            </a:r>
          </a:p>
          <a:p>
            <a:pPr marL="457200" indent="-457200" algn="just">
              <a:buAutoNum type="arabicPeriod"/>
            </a:pPr>
            <a:endParaRPr lang="pl-PL" sz="5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/>
              <a:t>Navigation</a:t>
            </a:r>
            <a:r>
              <a:rPr lang="pl-PL" sz="3200" dirty="0"/>
              <a:t> of the </a:t>
            </a:r>
            <a:r>
              <a:rPr lang="pl-PL" sz="3200" dirty="0" err="1"/>
              <a:t>project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99754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667658" y="1346662"/>
            <a:ext cx="11443986" cy="5324301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sz="1800" b="1" dirty="0"/>
              <a:t>No universal way nor method of implementing art. 12 of the CRPD</a:t>
            </a:r>
            <a:r>
              <a:rPr lang="en-US" sz="1800" dirty="0"/>
              <a:t>.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systems</a:t>
            </a:r>
            <a:r>
              <a:rPr lang="pl-PL" sz="1800" dirty="0"/>
              <a:t> </a:t>
            </a:r>
            <a:r>
              <a:rPr lang="pl-PL" sz="1800" dirty="0" err="1"/>
              <a:t>differ</a:t>
            </a:r>
            <a:r>
              <a:rPr lang="pl-PL" sz="1800" dirty="0"/>
              <a:t> </a:t>
            </a:r>
            <a:r>
              <a:rPr lang="pl-PL" sz="1800" dirty="0" err="1"/>
              <a:t>significantly</a:t>
            </a:r>
            <a:r>
              <a:rPr lang="pl-PL" sz="1800" dirty="0"/>
              <a:t>. </a:t>
            </a:r>
            <a:r>
              <a:rPr lang="pl-PL" sz="1800" dirty="0" err="1"/>
              <a:t>State</a:t>
            </a:r>
            <a:r>
              <a:rPr lang="pl-PL" sz="1800" dirty="0"/>
              <a:t> law </a:t>
            </a:r>
            <a:r>
              <a:rPr lang="pl-PL" sz="1800" dirty="0" err="1"/>
              <a:t>regulations</a:t>
            </a:r>
            <a:r>
              <a:rPr lang="pl-PL" sz="1800" dirty="0"/>
              <a:t> </a:t>
            </a:r>
            <a:r>
              <a:rPr lang="pl-PL" sz="1800" dirty="0" err="1"/>
              <a:t>concerning</a:t>
            </a:r>
            <a:r>
              <a:rPr lang="pl-PL" sz="1800" dirty="0"/>
              <a:t> </a:t>
            </a:r>
            <a:r>
              <a:rPr lang="pl-PL" sz="1800" dirty="0" err="1"/>
              <a:t>natural</a:t>
            </a:r>
            <a:r>
              <a:rPr lang="pl-PL" sz="1800" dirty="0"/>
              <a:t> </a:t>
            </a:r>
            <a:r>
              <a:rPr lang="pl-PL" sz="1800" dirty="0" err="1"/>
              <a:t>persons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en-US" sz="1800" dirty="0"/>
              <a:t>rooted in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en-US" sz="1800" dirty="0"/>
              <a:t>tradition</a:t>
            </a:r>
            <a:r>
              <a:rPr lang="pl-PL" sz="1800" dirty="0"/>
              <a:t>s, </a:t>
            </a:r>
            <a:r>
              <a:rPr lang="pl-PL" sz="1800" dirty="0" err="1"/>
              <a:t>history</a:t>
            </a:r>
            <a:r>
              <a:rPr lang="pl-PL" sz="1800" dirty="0"/>
              <a:t>, </a:t>
            </a:r>
            <a:r>
              <a:rPr lang="pl-PL" sz="1800" dirty="0" err="1"/>
              <a:t>social</a:t>
            </a:r>
            <a:r>
              <a:rPr lang="pl-PL" sz="1800" dirty="0"/>
              <a:t> </a:t>
            </a:r>
            <a:r>
              <a:rPr lang="pl-PL" sz="1800" dirty="0" err="1"/>
              <a:t>particularisms</a:t>
            </a:r>
            <a:r>
              <a:rPr lang="pl-PL" sz="1800" dirty="0"/>
              <a:t> and </a:t>
            </a:r>
            <a:r>
              <a:rPr lang="pl-PL" sz="1800" dirty="0" err="1"/>
              <a:t>sometimes</a:t>
            </a:r>
            <a:r>
              <a:rPr lang="pl-PL" sz="1800" dirty="0"/>
              <a:t> </a:t>
            </a:r>
            <a:r>
              <a:rPr lang="en-US" sz="1800" dirty="0"/>
              <a:t>religion</a:t>
            </a:r>
            <a:r>
              <a:rPr lang="pl-PL" sz="1800" dirty="0"/>
              <a:t>s.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sz="1800" dirty="0"/>
              <a:t>Implementation</a:t>
            </a:r>
            <a:r>
              <a:rPr lang="pl-PL" sz="1800" dirty="0"/>
              <a:t> </a:t>
            </a:r>
            <a:r>
              <a:rPr lang="pl-PL" sz="1800" dirty="0" err="1"/>
              <a:t>process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more</a:t>
            </a:r>
            <a:r>
              <a:rPr lang="pl-PL" sz="1800" dirty="0"/>
              <a:t> </a:t>
            </a:r>
            <a:r>
              <a:rPr lang="pl-PL" sz="1800" dirty="0" err="1"/>
              <a:t>complicated</a:t>
            </a:r>
            <a:r>
              <a:rPr lang="pl-PL" sz="1800" dirty="0"/>
              <a:t> in </a:t>
            </a:r>
            <a:r>
              <a:rPr lang="pl-PL" sz="1800" dirty="0" err="1"/>
              <a:t>jurisdictions</a:t>
            </a:r>
            <a:r>
              <a:rPr lang="pl-PL" sz="1800" dirty="0"/>
              <a:t> </a:t>
            </a:r>
            <a:r>
              <a:rPr lang="pl-PL" sz="1800" dirty="0" err="1"/>
              <a:t>which</a:t>
            </a:r>
            <a:r>
              <a:rPr lang="pl-PL" sz="1800" dirty="0"/>
              <a:t> </a:t>
            </a:r>
            <a:r>
              <a:rPr lang="pl-PL" sz="1800" dirty="0" err="1"/>
              <a:t>originate</a:t>
            </a:r>
            <a:r>
              <a:rPr lang="pl-PL" sz="1800" dirty="0"/>
              <a:t> from </a:t>
            </a:r>
            <a:r>
              <a:rPr lang="pl-PL" sz="1800" dirty="0" err="1"/>
              <a:t>civil</a:t>
            </a:r>
            <a:r>
              <a:rPr lang="pl-PL" sz="1800" dirty="0"/>
              <a:t> (</a:t>
            </a:r>
            <a:r>
              <a:rPr lang="pl-PL" sz="1800" dirty="0" err="1"/>
              <a:t>continental</a:t>
            </a:r>
            <a:r>
              <a:rPr lang="pl-PL" sz="1800" dirty="0"/>
              <a:t>) law </a:t>
            </a:r>
            <a:r>
              <a:rPr lang="pl-PL" sz="1800" dirty="0" err="1"/>
              <a:t>tradition</a:t>
            </a:r>
            <a:r>
              <a:rPr lang="pl-PL" sz="1800" dirty="0"/>
              <a:t> </a:t>
            </a:r>
            <a:r>
              <a:rPr lang="pl-PL" sz="1800" dirty="0" err="1"/>
              <a:t>where</a:t>
            </a:r>
            <a:r>
              <a:rPr lang="pl-PL" sz="1800" dirty="0"/>
              <a:t> the </a:t>
            </a:r>
            <a:r>
              <a:rPr lang="pl-PL" sz="1800" dirty="0" err="1"/>
              <a:t>concept</a:t>
            </a:r>
            <a:r>
              <a:rPr lang="pl-PL" sz="1800" dirty="0"/>
              <a:t> of </a:t>
            </a:r>
            <a:r>
              <a:rPr lang="pl-PL" sz="1800" dirty="0" err="1"/>
              <a:t>active</a:t>
            </a:r>
            <a:r>
              <a:rPr lang="pl-PL" sz="1800" dirty="0"/>
              <a:t>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capacity</a:t>
            </a:r>
            <a:r>
              <a:rPr lang="pl-PL" sz="1800" dirty="0"/>
              <a:t> (</a:t>
            </a:r>
            <a:r>
              <a:rPr lang="en-US" sz="1800" dirty="0" err="1"/>
              <a:t>disting</a:t>
            </a:r>
            <a:r>
              <a:rPr lang="pl-PL" sz="1800" dirty="0"/>
              <a:t>u</a:t>
            </a:r>
            <a:r>
              <a:rPr lang="en-US" sz="1800" dirty="0" err="1"/>
              <a:t>ished</a:t>
            </a:r>
            <a:r>
              <a:rPr lang="pl-PL" sz="1800" dirty="0"/>
              <a:t> from </a:t>
            </a:r>
            <a:r>
              <a:rPr lang="pl-PL" sz="1800" dirty="0" err="1"/>
              <a:t>passive</a:t>
            </a:r>
            <a:r>
              <a:rPr lang="pl-PL" sz="1800" dirty="0"/>
              <a:t>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capacity</a:t>
            </a:r>
            <a:r>
              <a:rPr lang="pl-PL" sz="1800" dirty="0"/>
              <a:t>)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formal</a:t>
            </a:r>
            <a:r>
              <a:rPr lang="pl-PL" sz="1800" dirty="0"/>
              <a:t>, </a:t>
            </a:r>
            <a:r>
              <a:rPr lang="pl-PL" sz="1800" dirty="0" err="1"/>
              <a:t>dogmatic</a:t>
            </a:r>
            <a:r>
              <a:rPr lang="pl-PL" sz="1800" dirty="0"/>
              <a:t> and </a:t>
            </a:r>
            <a:r>
              <a:rPr lang="pl-PL" sz="1800" dirty="0" err="1"/>
              <a:t>strictly</a:t>
            </a:r>
            <a:r>
              <a:rPr lang="pl-PL" sz="1800" dirty="0"/>
              <a:t> </a:t>
            </a:r>
            <a:r>
              <a:rPr lang="pl-PL" sz="1800" dirty="0" err="1"/>
              <a:t>connected</a:t>
            </a:r>
            <a:r>
              <a:rPr lang="pl-PL" sz="1800" dirty="0"/>
              <a:t> with the </a:t>
            </a:r>
            <a:r>
              <a:rPr lang="pl-PL" sz="1800" dirty="0" err="1"/>
              <a:t>concept</a:t>
            </a:r>
            <a:r>
              <a:rPr lang="pl-PL" sz="1800" dirty="0"/>
              <a:t> of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act</a:t>
            </a:r>
            <a:r>
              <a:rPr lang="pl-PL" sz="1800" dirty="0"/>
              <a:t> </a:t>
            </a:r>
            <a:r>
              <a:rPr lang="pl-PL" sz="1800" dirty="0" err="1"/>
              <a:t>than</a:t>
            </a:r>
            <a:r>
              <a:rPr lang="pl-PL" sz="1800" dirty="0"/>
              <a:t> in </a:t>
            </a:r>
            <a:r>
              <a:rPr lang="pl-PL" sz="1800" dirty="0" err="1"/>
              <a:t>jurisdictions</a:t>
            </a:r>
            <a:r>
              <a:rPr lang="pl-PL" sz="1800" dirty="0"/>
              <a:t> </a:t>
            </a:r>
            <a:r>
              <a:rPr lang="pl-PL" sz="1800" dirty="0" err="1"/>
              <a:t>which</a:t>
            </a:r>
            <a:r>
              <a:rPr lang="pl-PL" sz="1800" dirty="0"/>
              <a:t> </a:t>
            </a:r>
            <a:r>
              <a:rPr lang="pl-PL" sz="1800" dirty="0" err="1"/>
              <a:t>originate</a:t>
            </a:r>
            <a:r>
              <a:rPr lang="pl-PL" sz="1800" dirty="0"/>
              <a:t> from </a:t>
            </a:r>
            <a:r>
              <a:rPr lang="pl-PL" sz="1800" i="1" dirty="0" err="1"/>
              <a:t>common</a:t>
            </a:r>
            <a:r>
              <a:rPr lang="pl-PL" sz="1800" i="1" dirty="0"/>
              <a:t> law </a:t>
            </a:r>
            <a:r>
              <a:rPr lang="pl-PL" sz="1800" dirty="0" err="1"/>
              <a:t>tradition</a:t>
            </a:r>
            <a:r>
              <a:rPr lang="pl-PL" sz="1800" dirty="0"/>
              <a:t> </a:t>
            </a:r>
            <a:r>
              <a:rPr lang="pl-PL" sz="1800" dirty="0" err="1"/>
              <a:t>where</a:t>
            </a:r>
            <a:r>
              <a:rPr lang="pl-PL" sz="1800" dirty="0"/>
              <a:t> the </a:t>
            </a:r>
            <a:r>
              <a:rPr lang="pl-PL" sz="1800" dirty="0" err="1"/>
              <a:t>concept</a:t>
            </a:r>
            <a:r>
              <a:rPr lang="pl-PL" sz="1800" dirty="0"/>
              <a:t> of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capacity</a:t>
            </a:r>
            <a:r>
              <a:rPr lang="pl-PL" sz="1800" dirty="0"/>
              <a:t> (in a </a:t>
            </a:r>
            <a:r>
              <a:rPr lang="pl-PL" sz="1800" dirty="0" err="1"/>
              <a:t>broad</a:t>
            </a:r>
            <a:r>
              <a:rPr lang="pl-PL" sz="1800" dirty="0"/>
              <a:t> </a:t>
            </a:r>
            <a:r>
              <a:rPr lang="pl-PL" sz="1800" dirty="0" err="1"/>
              <a:t>sense</a:t>
            </a:r>
            <a:r>
              <a:rPr lang="pl-PL" sz="1800" dirty="0"/>
              <a:t>)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more</a:t>
            </a:r>
            <a:r>
              <a:rPr lang="pl-PL" sz="1800" dirty="0"/>
              <a:t> real, </a:t>
            </a:r>
            <a:r>
              <a:rPr lang="pl-PL" sz="1800" dirty="0" err="1"/>
              <a:t>practical</a:t>
            </a:r>
            <a:r>
              <a:rPr lang="pl-PL" sz="1800" dirty="0"/>
              <a:t> and </a:t>
            </a:r>
            <a:r>
              <a:rPr lang="pl-PL" sz="1800" dirty="0" err="1"/>
              <a:t>natural</a:t>
            </a:r>
            <a:r>
              <a:rPr lang="pl-PL" sz="1800" dirty="0"/>
              <a:t>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l-PL" sz="1800" dirty="0"/>
              <a:t>In </a:t>
            </a:r>
            <a:r>
              <a:rPr lang="pl-PL" sz="1800" dirty="0" err="1"/>
              <a:t>civil</a:t>
            </a:r>
            <a:r>
              <a:rPr lang="pl-PL" sz="1800" dirty="0"/>
              <a:t> (</a:t>
            </a:r>
            <a:r>
              <a:rPr lang="pl-PL" sz="1800" dirty="0" err="1"/>
              <a:t>continental</a:t>
            </a:r>
            <a:r>
              <a:rPr lang="pl-PL" sz="1800" dirty="0"/>
              <a:t>) law </a:t>
            </a:r>
            <a:r>
              <a:rPr lang="pl-PL" sz="1800" dirty="0" err="1"/>
              <a:t>tradition</a:t>
            </a:r>
            <a:r>
              <a:rPr lang="pl-PL" sz="1800" dirty="0"/>
              <a:t> the </a:t>
            </a:r>
            <a:r>
              <a:rPr lang="pl-PL" sz="1800" dirty="0" err="1"/>
              <a:t>thresholds</a:t>
            </a:r>
            <a:r>
              <a:rPr lang="pl-PL" sz="1800" dirty="0"/>
              <a:t> of </a:t>
            </a:r>
            <a:r>
              <a:rPr lang="pl-PL" sz="1800" dirty="0" err="1"/>
              <a:t>active</a:t>
            </a:r>
            <a:r>
              <a:rPr lang="pl-PL" sz="1800" dirty="0"/>
              <a:t>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capacity</a:t>
            </a:r>
            <a:r>
              <a:rPr lang="pl-PL" sz="1800" dirty="0"/>
              <a:t> and the </a:t>
            </a:r>
            <a:r>
              <a:rPr lang="pl-PL" sz="1800" dirty="0" err="1"/>
              <a:t>necessity</a:t>
            </a:r>
            <a:r>
              <a:rPr lang="pl-PL" sz="1800" dirty="0"/>
              <a:t> of </a:t>
            </a:r>
            <a:r>
              <a:rPr lang="pl-PL" sz="1800" dirty="0" err="1"/>
              <a:t>fulfilling</a:t>
            </a:r>
            <a:r>
              <a:rPr lang="pl-PL" sz="1800" dirty="0"/>
              <a:t> the </a:t>
            </a:r>
            <a:r>
              <a:rPr lang="pl-PL" sz="1800" dirty="0" err="1"/>
              <a:t>criteria</a:t>
            </a:r>
            <a:r>
              <a:rPr lang="pl-PL" sz="1800" dirty="0"/>
              <a:t> </a:t>
            </a:r>
            <a:r>
              <a:rPr lang="pl-PL" sz="1800" dirty="0" err="1"/>
              <a:t>such</a:t>
            </a:r>
            <a:r>
              <a:rPr lang="pl-PL" sz="1800" dirty="0"/>
              <a:t> as </a:t>
            </a:r>
            <a:r>
              <a:rPr lang="pl-PL" sz="1800" dirty="0" err="1"/>
              <a:t>age</a:t>
            </a:r>
            <a:r>
              <a:rPr lang="pl-PL" sz="1800" dirty="0"/>
              <a:t> </a:t>
            </a:r>
            <a:r>
              <a:rPr lang="pl-PL" sz="1800" dirty="0" err="1"/>
              <a:t>or</a:t>
            </a:r>
            <a:r>
              <a:rPr lang="pl-PL" sz="1800" dirty="0"/>
              <a:t> </a:t>
            </a:r>
            <a:r>
              <a:rPr lang="pl-PL" sz="1800" dirty="0" err="1"/>
              <a:t>lack</a:t>
            </a:r>
            <a:r>
              <a:rPr lang="pl-PL" sz="1800" dirty="0"/>
              <a:t> of </a:t>
            </a:r>
            <a:r>
              <a:rPr lang="pl-PL" sz="1800" dirty="0" err="1"/>
              <a:t>discapacitation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essential</a:t>
            </a:r>
            <a:r>
              <a:rPr lang="pl-PL" sz="1800" dirty="0"/>
              <a:t> and </a:t>
            </a:r>
            <a:r>
              <a:rPr lang="pl-PL" sz="1800" dirty="0" err="1"/>
              <a:t>traditional</a:t>
            </a:r>
            <a:r>
              <a:rPr lang="pl-PL" sz="1800" dirty="0"/>
              <a:t> part of the </a:t>
            </a:r>
            <a:r>
              <a:rPr lang="pl-PL" sz="1800" dirty="0" err="1"/>
              <a:t>general</a:t>
            </a:r>
            <a:r>
              <a:rPr lang="pl-PL" sz="1800" dirty="0"/>
              <a:t> </a:t>
            </a:r>
            <a:r>
              <a:rPr lang="pl-PL" sz="1800" dirty="0" err="1"/>
              <a:t>concept</a:t>
            </a:r>
            <a:r>
              <a:rPr lang="pl-PL" sz="1800" dirty="0"/>
              <a:t> of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capacity</a:t>
            </a:r>
            <a:r>
              <a:rPr lang="pl-PL" sz="1800" dirty="0"/>
              <a:t> to </a:t>
            </a:r>
            <a:r>
              <a:rPr lang="pl-PL" sz="1800" dirty="0" err="1"/>
              <a:t>act</a:t>
            </a:r>
            <a:r>
              <a:rPr lang="pl-PL" sz="1800" dirty="0"/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/>
              <a:t>Summary</a:t>
            </a:r>
            <a:br>
              <a:rPr lang="pl-PL" sz="3200" dirty="0"/>
            </a:br>
            <a:r>
              <a:rPr lang="pl-PL" sz="3200" dirty="0"/>
              <a:t>(The </a:t>
            </a:r>
            <a:r>
              <a:rPr lang="pl-PL" sz="3200" dirty="0" err="1"/>
              <a:t>main</a:t>
            </a:r>
            <a:r>
              <a:rPr lang="pl-PL" sz="3200" dirty="0"/>
              <a:t> </a:t>
            </a:r>
            <a:r>
              <a:rPr lang="pl-PL" sz="3200" dirty="0" err="1"/>
              <a:t>research</a:t>
            </a:r>
            <a:r>
              <a:rPr lang="pl-PL" sz="3200" dirty="0"/>
              <a:t> </a:t>
            </a:r>
            <a:r>
              <a:rPr lang="pl-PL" sz="3200" dirty="0" err="1"/>
              <a:t>conclusions</a:t>
            </a:r>
            <a:r>
              <a:rPr lang="pl-PL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9990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667658" y="1346662"/>
            <a:ext cx="11443986" cy="5324301"/>
          </a:xfrm>
        </p:spPr>
        <p:txBody>
          <a:bodyPr/>
          <a:lstStyle/>
          <a:p>
            <a:pPr algn="just"/>
            <a:r>
              <a:rPr lang="pl-PL" sz="1800" dirty="0"/>
              <a:t>4. 	The </a:t>
            </a:r>
            <a:r>
              <a:rPr lang="pl-PL" sz="1800" dirty="0" err="1"/>
              <a:t>adoption</a:t>
            </a:r>
            <a:r>
              <a:rPr lang="pl-PL" sz="1800" dirty="0"/>
              <a:t> and </a:t>
            </a:r>
            <a:r>
              <a:rPr lang="pl-PL" sz="1800" dirty="0" err="1"/>
              <a:t>ratification</a:t>
            </a:r>
            <a:r>
              <a:rPr lang="pl-PL" sz="1800" dirty="0"/>
              <a:t> of the CRPD was a </a:t>
            </a:r>
            <a:r>
              <a:rPr lang="pl-PL" sz="1800" dirty="0" err="1"/>
              <a:t>significant</a:t>
            </a:r>
            <a:r>
              <a:rPr lang="pl-PL" sz="1800" dirty="0"/>
              <a:t> </a:t>
            </a:r>
            <a:r>
              <a:rPr lang="pl-PL" sz="1800" dirty="0" err="1"/>
              <a:t>impulse</a:t>
            </a:r>
            <a:r>
              <a:rPr lang="pl-PL" sz="1800" dirty="0"/>
              <a:t> for </a:t>
            </a:r>
            <a:r>
              <a:rPr lang="pl-PL" sz="1800" dirty="0" err="1"/>
              <a:t>change</a:t>
            </a:r>
            <a:r>
              <a:rPr lang="pl-PL" sz="1800" dirty="0"/>
              <a:t>, but „the </a:t>
            </a:r>
            <a:r>
              <a:rPr lang="pl-PL" sz="1800" dirty="0" err="1"/>
              <a:t>change</a:t>
            </a:r>
            <a:r>
              <a:rPr lang="pl-PL" sz="1800" dirty="0"/>
              <a:t>” in 	</a:t>
            </a:r>
            <a:r>
              <a:rPr lang="pl-PL" sz="1800" dirty="0" err="1"/>
              <a:t>different</a:t>
            </a:r>
            <a:r>
              <a:rPr lang="pl-PL" sz="1800" dirty="0"/>
              <a:t> </a:t>
            </a:r>
            <a:r>
              <a:rPr lang="pl-PL" sz="1800" dirty="0" err="1"/>
              <a:t>jurisdictions</a:t>
            </a:r>
            <a:r>
              <a:rPr lang="pl-PL" sz="1800" dirty="0"/>
              <a:t> </a:t>
            </a:r>
            <a:r>
              <a:rPr lang="pl-PL" sz="1800" dirty="0" err="1"/>
              <a:t>does</a:t>
            </a:r>
            <a:r>
              <a:rPr lang="pl-PL" sz="1800" dirty="0"/>
              <a:t> not </a:t>
            </a:r>
            <a:r>
              <a:rPr lang="pl-PL" sz="1800" dirty="0" err="1"/>
              <a:t>mean</a:t>
            </a:r>
            <a:r>
              <a:rPr lang="pl-PL" sz="1800" dirty="0"/>
              <a:t> the same. In </a:t>
            </a:r>
            <a:r>
              <a:rPr lang="pl-PL" sz="1800" dirty="0" err="1"/>
              <a:t>many</a:t>
            </a:r>
            <a:r>
              <a:rPr lang="pl-PL" sz="1800" dirty="0"/>
              <a:t> </a:t>
            </a:r>
            <a:r>
              <a:rPr lang="pl-PL" sz="1800" dirty="0" err="1"/>
              <a:t>countries</a:t>
            </a:r>
            <a:r>
              <a:rPr lang="pl-PL" sz="1800" dirty="0"/>
              <a:t>, the r</a:t>
            </a:r>
            <a:r>
              <a:rPr lang="en-US" sz="1800" dirty="0" err="1"/>
              <a:t>eforms</a:t>
            </a:r>
            <a:r>
              <a:rPr lang="en-US" sz="1800" dirty="0"/>
              <a:t> of private law related to </a:t>
            </a:r>
            <a:r>
              <a:rPr lang="pl-PL" sz="1800" dirty="0"/>
              <a:t>	</a:t>
            </a:r>
            <a:r>
              <a:rPr lang="en-US" sz="1800" dirty="0"/>
              <a:t>active </a:t>
            </a:r>
            <a:r>
              <a:rPr lang="pl-PL" sz="1800" dirty="0"/>
              <a:t>	</a:t>
            </a:r>
            <a:r>
              <a:rPr lang="en-US" sz="1800" dirty="0"/>
              <a:t>legal capacity and its limitations had been conducted </a:t>
            </a:r>
            <a:r>
              <a:rPr lang="pl-PL" sz="1800" dirty="0" err="1"/>
              <a:t>long</a:t>
            </a:r>
            <a:r>
              <a:rPr lang="pl-PL" sz="1800" dirty="0"/>
              <a:t> </a:t>
            </a:r>
            <a:r>
              <a:rPr lang="pl-PL" sz="1800" dirty="0" err="1"/>
              <a:t>time</a:t>
            </a:r>
            <a:r>
              <a:rPr lang="pl-PL" sz="1800" dirty="0"/>
              <a:t> </a:t>
            </a:r>
            <a:r>
              <a:rPr lang="en-US" sz="1800" dirty="0"/>
              <a:t>before the CRPD was ratified</a:t>
            </a:r>
            <a:r>
              <a:rPr lang="pl-PL" sz="1800" dirty="0"/>
              <a:t>. In 	</a:t>
            </a:r>
            <a:r>
              <a:rPr lang="pl-PL" sz="1800" dirty="0" err="1"/>
              <a:t>these</a:t>
            </a:r>
            <a:r>
              <a:rPr lang="pl-PL" sz="1800" dirty="0"/>
              <a:t> 	</a:t>
            </a:r>
            <a:r>
              <a:rPr lang="pl-PL" sz="1800" dirty="0" err="1"/>
              <a:t>cases</a:t>
            </a:r>
            <a:r>
              <a:rPr lang="pl-PL" sz="1800" dirty="0"/>
              <a:t>, </a:t>
            </a:r>
            <a:r>
              <a:rPr lang="pl-PL" sz="1800" dirty="0" err="1"/>
              <a:t>ratification</a:t>
            </a:r>
            <a:r>
              <a:rPr lang="pl-PL" sz="1800" dirty="0"/>
              <a:t> </a:t>
            </a:r>
            <a:r>
              <a:rPr lang="pl-PL" sz="1800" dirty="0" err="1"/>
              <a:t>accelerated</a:t>
            </a:r>
            <a:r>
              <a:rPr lang="pl-PL" sz="1800" dirty="0"/>
              <a:t> the </a:t>
            </a:r>
            <a:r>
              <a:rPr lang="pl-PL" sz="1800" dirty="0" err="1"/>
              <a:t>reforms</a:t>
            </a:r>
            <a:r>
              <a:rPr lang="pl-PL" sz="1800" dirty="0"/>
              <a:t> </a:t>
            </a:r>
            <a:r>
              <a:rPr lang="pl-PL" sz="1800" dirty="0" err="1"/>
              <a:t>or</a:t>
            </a:r>
            <a:r>
              <a:rPr lang="pl-PL" sz="1800" dirty="0"/>
              <a:t> </a:t>
            </a:r>
            <a:r>
              <a:rPr lang="pl-PL" sz="1800" dirty="0" err="1"/>
              <a:t>moved</a:t>
            </a:r>
            <a:r>
              <a:rPr lang="pl-PL" sz="1800" dirty="0"/>
              <a:t> </a:t>
            </a:r>
            <a:r>
              <a:rPr lang="pl-PL" sz="1800" dirty="0" err="1"/>
              <a:t>them</a:t>
            </a:r>
            <a:r>
              <a:rPr lang="pl-PL" sz="1800" dirty="0"/>
              <a:t> to the </a:t>
            </a:r>
            <a:r>
              <a:rPr lang="pl-PL" sz="1800" dirty="0" err="1"/>
              <a:t>next</a:t>
            </a:r>
            <a:r>
              <a:rPr lang="pl-PL" sz="1800" dirty="0"/>
              <a:t> </a:t>
            </a:r>
            <a:r>
              <a:rPr lang="pl-PL" sz="1800" dirty="0" err="1"/>
              <a:t>level</a:t>
            </a:r>
            <a:r>
              <a:rPr lang="pl-PL" sz="1800" dirty="0"/>
              <a:t>. </a:t>
            </a:r>
          </a:p>
          <a:p>
            <a:pPr algn="just"/>
            <a:r>
              <a:rPr lang="pl-PL" sz="1800" dirty="0"/>
              <a:t>5.	</a:t>
            </a:r>
            <a:r>
              <a:rPr lang="pl-PL" sz="1800" dirty="0" err="1"/>
              <a:t>There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countries</a:t>
            </a:r>
            <a:r>
              <a:rPr lang="pl-PL" sz="1800" dirty="0"/>
              <a:t> </a:t>
            </a:r>
            <a:r>
              <a:rPr lang="pl-PL" sz="1800" dirty="0" err="1"/>
              <a:t>where</a:t>
            </a:r>
            <a:r>
              <a:rPr lang="pl-PL" sz="1800" dirty="0"/>
              <a:t> </a:t>
            </a:r>
            <a:r>
              <a:rPr lang="en-US" sz="1800" dirty="0"/>
              <a:t>active legal capacity is </a:t>
            </a:r>
            <a:r>
              <a:rPr lang="pl-PL" sz="1800" dirty="0" err="1"/>
              <a:t>so</a:t>
            </a:r>
            <a:r>
              <a:rPr lang="pl-PL" sz="1800" dirty="0"/>
              <a:t> </a:t>
            </a:r>
            <a:r>
              <a:rPr lang="pl-PL" sz="1800" dirty="0" err="1"/>
              <a:t>deeply</a:t>
            </a:r>
            <a:r>
              <a:rPr lang="pl-PL" sz="1800" dirty="0"/>
              <a:t> </a:t>
            </a:r>
            <a:r>
              <a:rPr lang="en-US" sz="1800" dirty="0"/>
              <a:t>rooted in the tradition and religion</a:t>
            </a:r>
            <a:r>
              <a:rPr lang="pl-PL" sz="1800" dirty="0"/>
              <a:t>,</a:t>
            </a:r>
            <a:r>
              <a:rPr lang="en-US" sz="1800" dirty="0"/>
              <a:t> that it </a:t>
            </a:r>
            <a:r>
              <a:rPr lang="pl-PL" sz="1800" dirty="0"/>
              <a:t>	</a:t>
            </a:r>
            <a:r>
              <a:rPr lang="en-US" sz="1800" dirty="0"/>
              <a:t>is </a:t>
            </a:r>
            <a:r>
              <a:rPr lang="pl-PL" sz="1800" dirty="0"/>
              <a:t>	</a:t>
            </a:r>
            <a:r>
              <a:rPr lang="en-US" sz="1800" dirty="0"/>
              <a:t>difficult to amend the law</a:t>
            </a:r>
            <a:r>
              <a:rPr lang="pl-PL" sz="1800" dirty="0"/>
              <a:t>. </a:t>
            </a:r>
            <a:r>
              <a:rPr lang="pl-PL" sz="1800" dirty="0" err="1"/>
              <a:t>Even</a:t>
            </a:r>
            <a:r>
              <a:rPr lang="pl-PL" sz="1800" dirty="0"/>
              <a:t> in </a:t>
            </a:r>
            <a:r>
              <a:rPr lang="pl-PL" sz="1800" dirty="0" err="1"/>
              <a:t>these</a:t>
            </a:r>
            <a:r>
              <a:rPr lang="pl-PL" sz="1800" dirty="0"/>
              <a:t> </a:t>
            </a:r>
            <a:r>
              <a:rPr lang="pl-PL" sz="1800" dirty="0" err="1"/>
              <a:t>cases</a:t>
            </a:r>
            <a:r>
              <a:rPr lang="pl-PL" sz="1800" dirty="0"/>
              <a:t> the </a:t>
            </a:r>
            <a:r>
              <a:rPr lang="pl-PL" sz="1800" dirty="0" err="1"/>
              <a:t>issue</a:t>
            </a:r>
            <a:r>
              <a:rPr lang="pl-PL" sz="1800" dirty="0"/>
              <a:t> of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capacity</a:t>
            </a:r>
            <a:r>
              <a:rPr lang="pl-PL" sz="1800" dirty="0"/>
              <a:t> of </a:t>
            </a:r>
            <a:r>
              <a:rPr lang="pl-PL" sz="1800" dirty="0" err="1"/>
              <a:t>all</a:t>
            </a:r>
            <a:r>
              <a:rPr lang="pl-PL" sz="1800" dirty="0"/>
              <a:t> </a:t>
            </a:r>
            <a:r>
              <a:rPr lang="pl-PL" sz="1800" dirty="0" err="1"/>
              <a:t>persons</a:t>
            </a:r>
            <a:r>
              <a:rPr lang="pl-PL" sz="1800" dirty="0"/>
              <a:t> with 	</a:t>
            </a:r>
            <a:r>
              <a:rPr lang="pl-PL" sz="1800" dirty="0" err="1"/>
              <a:t>disabilities</a:t>
            </a:r>
            <a:r>
              <a:rPr lang="pl-PL" sz="1800" dirty="0"/>
              <a:t> </a:t>
            </a:r>
            <a:r>
              <a:rPr lang="pl-PL" sz="1800" dirty="0" err="1"/>
              <a:t>has</a:t>
            </a:r>
            <a:r>
              <a:rPr lang="pl-PL" sz="1800" dirty="0"/>
              <a:t> </a:t>
            </a:r>
            <a:r>
              <a:rPr lang="pl-PL" sz="1800" dirty="0" err="1"/>
              <a:t>become</a:t>
            </a:r>
            <a:r>
              <a:rPr lang="pl-PL" sz="1800" dirty="0"/>
              <a:t> </a:t>
            </a:r>
            <a:r>
              <a:rPr lang="pl-PL" sz="1800" dirty="0" err="1"/>
              <a:t>an</a:t>
            </a:r>
            <a:r>
              <a:rPr lang="pl-PL" sz="1800" dirty="0"/>
              <a:t> idea </a:t>
            </a:r>
            <a:r>
              <a:rPr lang="pl-PL" sz="1800" dirty="0" err="1"/>
              <a:t>discussed</a:t>
            </a:r>
            <a:r>
              <a:rPr lang="pl-PL" sz="1800" dirty="0"/>
              <a:t> in the mainstream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discourse</a:t>
            </a:r>
            <a:r>
              <a:rPr lang="pl-PL" sz="1800" dirty="0"/>
              <a:t>.</a:t>
            </a:r>
          </a:p>
          <a:p>
            <a:pPr algn="just"/>
            <a:r>
              <a:rPr lang="pl-PL" sz="1800" dirty="0"/>
              <a:t>6.	The </a:t>
            </a:r>
            <a:r>
              <a:rPr lang="pl-PL" sz="1800" dirty="0" err="1"/>
              <a:t>international</a:t>
            </a:r>
            <a:r>
              <a:rPr lang="pl-PL" sz="1800" dirty="0"/>
              <a:t> </a:t>
            </a:r>
            <a:r>
              <a:rPr lang="pl-PL" sz="1800" dirty="0" err="1"/>
              <a:t>pressure</a:t>
            </a:r>
            <a:r>
              <a:rPr lang="pl-PL" sz="1800" dirty="0"/>
              <a:t> and the „</a:t>
            </a:r>
            <a:r>
              <a:rPr lang="pl-PL" sz="1800" dirty="0" err="1"/>
              <a:t>radiation</a:t>
            </a:r>
            <a:r>
              <a:rPr lang="pl-PL" sz="1800" dirty="0"/>
              <a:t>” of the CRPD </a:t>
            </a:r>
            <a:r>
              <a:rPr lang="pl-PL" sz="1800" dirty="0" err="1"/>
              <a:t>standards</a:t>
            </a:r>
            <a:r>
              <a:rPr lang="pl-PL" sz="1800" dirty="0"/>
              <a:t> </a:t>
            </a:r>
            <a:r>
              <a:rPr lang="pl-PL" sz="1800" dirty="0" err="1"/>
              <a:t>caused</a:t>
            </a:r>
            <a:r>
              <a:rPr lang="pl-PL" sz="1800" dirty="0"/>
              <a:t> </a:t>
            </a:r>
            <a:r>
              <a:rPr lang="pl-PL" sz="1800" dirty="0" err="1"/>
              <a:t>some</a:t>
            </a:r>
            <a:r>
              <a:rPr lang="pl-PL" sz="1800" dirty="0"/>
              <a:t> </a:t>
            </a:r>
            <a:r>
              <a:rPr lang="pl-PL" sz="1800" dirty="0" err="1"/>
              <a:t>changes</a:t>
            </a:r>
            <a:r>
              <a:rPr lang="pl-PL" sz="1800" dirty="0"/>
              <a:t> in </a:t>
            </a:r>
            <a:r>
              <a:rPr lang="pl-PL" sz="1800" dirty="0" err="1"/>
              <a:t>legal</a:t>
            </a:r>
            <a:r>
              <a:rPr lang="pl-PL" sz="1800" dirty="0"/>
              <a:t> 	</a:t>
            </a:r>
            <a:r>
              <a:rPr lang="pl-PL" sz="1800" dirty="0" err="1"/>
              <a:t>institutions</a:t>
            </a:r>
            <a:r>
              <a:rPr lang="pl-PL" sz="1800" dirty="0"/>
              <a:t> in </a:t>
            </a:r>
            <a:r>
              <a:rPr lang="pl-PL" sz="1800" dirty="0" err="1"/>
              <a:t>some</a:t>
            </a:r>
            <a:r>
              <a:rPr lang="pl-PL" sz="1800" dirty="0"/>
              <a:t> </a:t>
            </a:r>
            <a:r>
              <a:rPr lang="pl-PL" sz="1800" dirty="0" err="1"/>
              <a:t>countries</a:t>
            </a:r>
            <a:r>
              <a:rPr lang="pl-PL" sz="1800" dirty="0"/>
              <a:t> </a:t>
            </a:r>
            <a:r>
              <a:rPr lang="pl-PL" sz="1800" dirty="0" err="1"/>
              <a:t>which</a:t>
            </a:r>
            <a:r>
              <a:rPr lang="pl-PL" sz="1800" dirty="0"/>
              <a:t> </a:t>
            </a:r>
            <a:r>
              <a:rPr lang="pl-PL" sz="1800" dirty="0" err="1"/>
              <a:t>have</a:t>
            </a:r>
            <a:r>
              <a:rPr lang="pl-PL" sz="1800" dirty="0"/>
              <a:t> not </a:t>
            </a:r>
            <a:r>
              <a:rPr lang="pl-PL" sz="1800" dirty="0" err="1"/>
              <a:t>completed</a:t>
            </a:r>
            <a:r>
              <a:rPr lang="pl-PL" sz="1800" dirty="0"/>
              <a:t> the </a:t>
            </a:r>
            <a:r>
              <a:rPr lang="pl-PL" sz="1800" dirty="0" err="1"/>
              <a:t>implementation</a:t>
            </a:r>
            <a:r>
              <a:rPr lang="pl-PL" sz="1800" dirty="0"/>
              <a:t> of Art. 12 of the CRPD: for 	</a:t>
            </a:r>
            <a:r>
              <a:rPr lang="pl-PL" sz="1800" dirty="0" err="1"/>
              <a:t>example</a:t>
            </a:r>
            <a:r>
              <a:rPr lang="pl-PL" sz="1800" dirty="0"/>
              <a:t> </a:t>
            </a:r>
            <a:r>
              <a:rPr lang="pl-PL" sz="1800" dirty="0" err="1"/>
              <a:t>Venezuela</a:t>
            </a:r>
            <a:r>
              <a:rPr lang="pl-PL" sz="1800" dirty="0"/>
              <a:t> </a:t>
            </a:r>
            <a:r>
              <a:rPr lang="pl-PL" sz="1800" dirty="0" err="1"/>
              <a:t>abrogated</a:t>
            </a:r>
            <a:r>
              <a:rPr lang="pl-PL" sz="1800" dirty="0"/>
              <a:t> art. 410 of the </a:t>
            </a:r>
            <a:r>
              <a:rPr lang="pl-PL" sz="1800" dirty="0" err="1"/>
              <a:t>Civil</a:t>
            </a:r>
            <a:r>
              <a:rPr lang="pl-PL" sz="1800" dirty="0"/>
              <a:t> </a:t>
            </a:r>
            <a:r>
              <a:rPr lang="pl-PL" sz="1800" dirty="0" err="1"/>
              <a:t>Code</a:t>
            </a:r>
            <a:r>
              <a:rPr lang="pl-PL" sz="1800" dirty="0"/>
              <a:t>, </a:t>
            </a:r>
            <a:r>
              <a:rPr lang="pl-PL" sz="1800" dirty="0" err="1"/>
              <a:t>according</a:t>
            </a:r>
            <a:r>
              <a:rPr lang="pl-PL" sz="1800" dirty="0"/>
              <a:t> to </a:t>
            </a:r>
            <a:r>
              <a:rPr lang="pl-PL" sz="1800" dirty="0" err="1"/>
              <a:t>which</a:t>
            </a:r>
            <a:r>
              <a:rPr lang="pl-PL" sz="1800" dirty="0"/>
              <a:t> </a:t>
            </a:r>
            <a:r>
              <a:rPr lang="pl-PL" sz="1800" dirty="0" err="1"/>
              <a:t>deaf-mutes</a:t>
            </a:r>
            <a:r>
              <a:rPr lang="pl-PL" sz="1800" dirty="0"/>
              <a:t> and </a:t>
            </a:r>
            <a:r>
              <a:rPr lang="pl-PL" sz="1800" dirty="0" err="1"/>
              <a:t>persons</a:t>
            </a:r>
            <a:r>
              <a:rPr lang="pl-PL" sz="1800" dirty="0"/>
              <a:t> 	blind from </a:t>
            </a:r>
            <a:r>
              <a:rPr lang="pl-PL" sz="1800" dirty="0" err="1"/>
              <a:t>birth</a:t>
            </a:r>
            <a:r>
              <a:rPr lang="pl-PL" sz="1800" dirty="0"/>
              <a:t> </a:t>
            </a:r>
            <a:r>
              <a:rPr lang="pl-PL" sz="1800" dirty="0" err="1"/>
              <a:t>were</a:t>
            </a:r>
            <a:r>
              <a:rPr lang="pl-PL" sz="1800" dirty="0"/>
              <a:t> </a:t>
            </a:r>
            <a:r>
              <a:rPr lang="pl-PL" sz="1800" dirty="0" err="1"/>
              <a:t>disqualified</a:t>
            </a:r>
            <a:r>
              <a:rPr lang="pl-PL" sz="1800" dirty="0"/>
              <a:t> by the </a:t>
            </a:r>
            <a:r>
              <a:rPr lang="pl-PL" sz="1800" dirty="0" err="1"/>
              <a:t>force</a:t>
            </a:r>
            <a:r>
              <a:rPr lang="pl-PL" sz="1800" dirty="0"/>
              <a:t> of law.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/>
              <a:t>Summary</a:t>
            </a:r>
            <a:br>
              <a:rPr lang="pl-PL" sz="3200" dirty="0"/>
            </a:br>
            <a:r>
              <a:rPr lang="pl-PL" sz="3200" dirty="0"/>
              <a:t>(The </a:t>
            </a:r>
            <a:r>
              <a:rPr lang="pl-PL" sz="3200" dirty="0" err="1"/>
              <a:t>main</a:t>
            </a:r>
            <a:r>
              <a:rPr lang="pl-PL" sz="3200" dirty="0"/>
              <a:t> </a:t>
            </a:r>
            <a:r>
              <a:rPr lang="pl-PL" sz="3200" dirty="0" err="1"/>
              <a:t>research</a:t>
            </a:r>
            <a:r>
              <a:rPr lang="pl-PL" sz="3200" dirty="0"/>
              <a:t> </a:t>
            </a:r>
            <a:r>
              <a:rPr lang="pl-PL" sz="3200" dirty="0" err="1"/>
              <a:t>conclusions</a:t>
            </a:r>
            <a:r>
              <a:rPr lang="pl-PL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1892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667658" y="1346662"/>
            <a:ext cx="11443986" cy="5324301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pl-PL" sz="1800" dirty="0"/>
          </a:p>
          <a:p>
            <a:pPr algn="just"/>
            <a:r>
              <a:rPr lang="pl-PL" sz="1800" dirty="0"/>
              <a:t>7. 	</a:t>
            </a:r>
            <a:r>
              <a:rPr lang="en-US" sz="1800" dirty="0"/>
              <a:t>In Turkey persons with </a:t>
            </a:r>
            <a:r>
              <a:rPr lang="pl-PL" sz="1800" dirty="0" err="1"/>
              <a:t>visual</a:t>
            </a:r>
            <a:r>
              <a:rPr lang="en-US" sz="1800" dirty="0"/>
              <a:t> </a:t>
            </a:r>
            <a:r>
              <a:rPr lang="pl-PL" sz="1800" dirty="0" err="1"/>
              <a:t>disability</a:t>
            </a:r>
            <a:r>
              <a:rPr lang="pl-PL" sz="1800" dirty="0"/>
              <a:t> </a:t>
            </a:r>
            <a:r>
              <a:rPr lang="pl-PL" sz="1800" dirty="0" err="1"/>
              <a:t>could</a:t>
            </a:r>
            <a:r>
              <a:rPr lang="pl-PL" sz="1800" dirty="0"/>
              <a:t> not </a:t>
            </a:r>
            <a:r>
              <a:rPr lang="pl-PL" sz="1800" dirty="0" err="1"/>
              <a:t>have</a:t>
            </a:r>
            <a:r>
              <a:rPr lang="pl-PL" sz="1800" dirty="0"/>
              <a:t> </a:t>
            </a:r>
            <a:r>
              <a:rPr lang="pl-PL" sz="1800" dirty="0" err="1"/>
              <a:t>signed</a:t>
            </a:r>
            <a:r>
              <a:rPr lang="pl-PL" sz="1800" dirty="0"/>
              <a:t> the </a:t>
            </a:r>
            <a:r>
              <a:rPr lang="pl-PL" sz="1800" dirty="0" err="1"/>
              <a:t>documents</a:t>
            </a:r>
            <a:r>
              <a:rPr lang="pl-PL" sz="1800" dirty="0"/>
              <a:t> (</a:t>
            </a:r>
            <a:r>
              <a:rPr lang="pl-PL" sz="1800" dirty="0" err="1"/>
              <a:t>their</a:t>
            </a:r>
            <a:r>
              <a:rPr lang="pl-PL" sz="1800" dirty="0"/>
              <a:t> </a:t>
            </a:r>
            <a:r>
              <a:rPr lang="pl-PL" sz="1800" dirty="0" err="1"/>
              <a:t>signature</a:t>
            </a:r>
            <a:r>
              <a:rPr lang="pl-PL" sz="1800" dirty="0"/>
              <a:t> was to be a 	</a:t>
            </a:r>
            <a:r>
              <a:rPr lang="pl-PL" sz="1800" dirty="0" err="1"/>
              <a:t>subject</a:t>
            </a:r>
            <a:r>
              <a:rPr lang="pl-PL" sz="1800" dirty="0"/>
              <a:t> of </a:t>
            </a:r>
            <a:r>
              <a:rPr lang="pl-PL" sz="1800" dirty="0" err="1"/>
              <a:t>notary</a:t>
            </a:r>
            <a:r>
              <a:rPr lang="pl-PL" sz="1800" dirty="0"/>
              <a:t> </a:t>
            </a:r>
            <a:r>
              <a:rPr lang="pl-PL" sz="1800" dirty="0" err="1"/>
              <a:t>authorisation</a:t>
            </a:r>
            <a:r>
              <a:rPr lang="pl-PL" sz="1800" dirty="0"/>
              <a:t>) – </a:t>
            </a:r>
            <a:r>
              <a:rPr lang="pl-PL" sz="1800" dirty="0" err="1"/>
              <a:t>after</a:t>
            </a:r>
            <a:r>
              <a:rPr lang="pl-PL" sz="1800" dirty="0"/>
              <a:t> </a:t>
            </a:r>
            <a:r>
              <a:rPr lang="pl-PL" sz="1800" dirty="0" err="1"/>
              <a:t>amendments</a:t>
            </a:r>
            <a:r>
              <a:rPr lang="pl-PL" sz="1800" dirty="0"/>
              <a:t> </a:t>
            </a:r>
            <a:r>
              <a:rPr lang="pl-PL" sz="1800" dirty="0" err="1"/>
              <a:t>caused</a:t>
            </a:r>
            <a:r>
              <a:rPr lang="pl-PL" sz="1800" dirty="0"/>
              <a:t> by </a:t>
            </a:r>
            <a:r>
              <a:rPr lang="pl-PL" sz="1800" dirty="0" err="1"/>
              <a:t>implementation</a:t>
            </a:r>
            <a:r>
              <a:rPr lang="pl-PL" sz="1800" dirty="0"/>
              <a:t> of CRPD the </a:t>
            </a:r>
            <a:r>
              <a:rPr lang="pl-PL" sz="1800" dirty="0" err="1"/>
              <a:t>signature</a:t>
            </a:r>
            <a:r>
              <a:rPr lang="pl-PL" sz="1800" dirty="0"/>
              <a:t> of 	the person with </a:t>
            </a:r>
            <a:r>
              <a:rPr lang="pl-PL" sz="1800" dirty="0" err="1"/>
              <a:t>visual</a:t>
            </a:r>
            <a:r>
              <a:rPr lang="pl-PL" sz="1800" dirty="0"/>
              <a:t> </a:t>
            </a:r>
            <a:r>
              <a:rPr lang="pl-PL" sz="1800" dirty="0" err="1"/>
              <a:t>disability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sufficient</a:t>
            </a:r>
            <a:r>
              <a:rPr lang="pl-PL" sz="1800" dirty="0"/>
              <a:t>.</a:t>
            </a:r>
          </a:p>
          <a:p>
            <a:pPr algn="just"/>
            <a:r>
              <a:rPr lang="pl-PL" sz="1800" dirty="0"/>
              <a:t>8. 	</a:t>
            </a:r>
            <a:r>
              <a:rPr lang="pl-PL" sz="1800" dirty="0" err="1"/>
              <a:t>Despite</a:t>
            </a:r>
            <a:r>
              <a:rPr lang="pl-PL" sz="1800" dirty="0"/>
              <a:t> the </a:t>
            </a:r>
            <a:r>
              <a:rPr lang="pl-PL" sz="1800" dirty="0" err="1"/>
              <a:t>differences</a:t>
            </a:r>
            <a:r>
              <a:rPr lang="pl-PL" sz="1800" dirty="0"/>
              <a:t> in </a:t>
            </a:r>
            <a:r>
              <a:rPr lang="pl-PL" sz="1800" dirty="0" err="1"/>
              <a:t>how</a:t>
            </a:r>
            <a:r>
              <a:rPr lang="pl-PL" sz="1800" dirty="0"/>
              <a:t> the </a:t>
            </a:r>
            <a:r>
              <a:rPr lang="en-US" sz="1800" dirty="0" err="1"/>
              <a:t>proce</a:t>
            </a:r>
            <a:r>
              <a:rPr lang="pl-PL" sz="1800" dirty="0"/>
              <a:t>s</a:t>
            </a:r>
            <a:r>
              <a:rPr lang="en-US" sz="1800" dirty="0"/>
              <a:t>s</a:t>
            </a:r>
            <a:r>
              <a:rPr lang="pl-PL" sz="1800" dirty="0"/>
              <a:t> of </a:t>
            </a:r>
            <a:r>
              <a:rPr lang="pl-PL" sz="1800" dirty="0" err="1"/>
              <a:t>changing</a:t>
            </a:r>
            <a:r>
              <a:rPr lang="pl-PL" sz="1800" dirty="0"/>
              <a:t> </a:t>
            </a:r>
            <a:r>
              <a:rPr lang="pl-PL" sz="1800" dirty="0" err="1"/>
              <a:t>legislation</a:t>
            </a:r>
            <a:r>
              <a:rPr lang="pl-PL" sz="1800" dirty="0"/>
              <a:t> (and the </a:t>
            </a:r>
            <a:r>
              <a:rPr lang="pl-PL" sz="1800" dirty="0" err="1"/>
              <a:t>way</a:t>
            </a:r>
            <a:r>
              <a:rPr lang="pl-PL" sz="1800" dirty="0"/>
              <a:t> of </a:t>
            </a:r>
            <a:r>
              <a:rPr lang="pl-PL" sz="1800" dirty="0" err="1"/>
              <a:t>thinking</a:t>
            </a:r>
            <a:r>
              <a:rPr lang="pl-PL" sz="1800" dirty="0"/>
              <a:t>)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advanced</a:t>
            </a:r>
            <a:r>
              <a:rPr lang="pl-PL" sz="1800" dirty="0"/>
              <a:t>, 	</a:t>
            </a:r>
            <a:r>
              <a:rPr lang="pl-PL" sz="1800" dirty="0" err="1"/>
              <a:t>trends</a:t>
            </a:r>
            <a:r>
              <a:rPr lang="pl-PL" sz="1800" dirty="0"/>
              <a:t> and </a:t>
            </a:r>
            <a:r>
              <a:rPr lang="pl-PL" sz="1800" dirty="0" err="1"/>
              <a:t>goals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clear</a:t>
            </a:r>
            <a:r>
              <a:rPr lang="pl-PL" sz="1800" dirty="0"/>
              <a:t> and the same </a:t>
            </a:r>
            <a:r>
              <a:rPr lang="pl-PL" sz="1800" dirty="0" err="1"/>
              <a:t>everywhere</a:t>
            </a:r>
            <a:r>
              <a:rPr lang="pl-PL" sz="1800" dirty="0"/>
              <a:t>:    </a:t>
            </a:r>
          </a:p>
          <a:p>
            <a:pPr marL="971550" lvl="1" indent="-457200" algn="just"/>
            <a:r>
              <a:rPr lang="pl-PL" sz="1800" dirty="0" err="1">
                <a:solidFill>
                  <a:srgbClr val="162D54"/>
                </a:solidFill>
              </a:rPr>
              <a:t>Increasing</a:t>
            </a:r>
            <a:r>
              <a:rPr lang="pl-PL" sz="1800" dirty="0">
                <a:solidFill>
                  <a:srgbClr val="162D54"/>
                </a:solidFill>
              </a:rPr>
              <a:t> </a:t>
            </a:r>
            <a:r>
              <a:rPr lang="pl-PL" sz="1800" dirty="0" err="1">
                <a:solidFill>
                  <a:srgbClr val="162D54"/>
                </a:solidFill>
              </a:rPr>
              <a:t>flexibility</a:t>
            </a:r>
            <a:r>
              <a:rPr lang="pl-PL" sz="1800" dirty="0">
                <a:solidFill>
                  <a:srgbClr val="162D54"/>
                </a:solidFill>
              </a:rPr>
              <a:t> of </a:t>
            </a:r>
            <a:r>
              <a:rPr lang="pl-PL" sz="1800" dirty="0" err="1">
                <a:solidFill>
                  <a:srgbClr val="162D54"/>
                </a:solidFill>
              </a:rPr>
              <a:t>different</a:t>
            </a:r>
            <a:r>
              <a:rPr lang="pl-PL" sz="1800" dirty="0">
                <a:solidFill>
                  <a:srgbClr val="162D54"/>
                </a:solidFill>
              </a:rPr>
              <a:t> </a:t>
            </a:r>
            <a:r>
              <a:rPr lang="pl-PL" sz="1800" dirty="0" err="1">
                <a:solidFill>
                  <a:srgbClr val="162D54"/>
                </a:solidFill>
              </a:rPr>
              <a:t>measures</a:t>
            </a:r>
            <a:r>
              <a:rPr lang="pl-PL" sz="1800" dirty="0">
                <a:solidFill>
                  <a:srgbClr val="162D54"/>
                </a:solidFill>
              </a:rPr>
              <a:t> </a:t>
            </a:r>
            <a:r>
              <a:rPr lang="pl-PL" sz="1800" dirty="0" err="1">
                <a:solidFill>
                  <a:srgbClr val="162D54"/>
                </a:solidFill>
              </a:rPr>
              <a:t>related</a:t>
            </a:r>
            <a:r>
              <a:rPr lang="pl-PL" sz="1800" dirty="0">
                <a:solidFill>
                  <a:srgbClr val="162D54"/>
                </a:solidFill>
              </a:rPr>
              <a:t> to </a:t>
            </a:r>
            <a:r>
              <a:rPr lang="pl-PL" sz="1800" dirty="0" err="1">
                <a:solidFill>
                  <a:srgbClr val="162D54"/>
                </a:solidFill>
              </a:rPr>
              <a:t>active</a:t>
            </a:r>
            <a:r>
              <a:rPr lang="pl-PL" sz="1800" dirty="0">
                <a:solidFill>
                  <a:srgbClr val="162D54"/>
                </a:solidFill>
              </a:rPr>
              <a:t> </a:t>
            </a:r>
            <a:r>
              <a:rPr lang="pl-PL" sz="1800" dirty="0" err="1">
                <a:solidFill>
                  <a:srgbClr val="162D54"/>
                </a:solidFill>
              </a:rPr>
              <a:t>legal</a:t>
            </a:r>
            <a:r>
              <a:rPr lang="pl-PL" sz="1800" dirty="0">
                <a:solidFill>
                  <a:srgbClr val="162D54"/>
                </a:solidFill>
              </a:rPr>
              <a:t> </a:t>
            </a:r>
            <a:r>
              <a:rPr lang="pl-PL" sz="1800" dirty="0" err="1">
                <a:solidFill>
                  <a:srgbClr val="162D54"/>
                </a:solidFill>
              </a:rPr>
              <a:t>capacity</a:t>
            </a:r>
            <a:r>
              <a:rPr lang="pl-PL" sz="1800" dirty="0">
                <a:solidFill>
                  <a:srgbClr val="162D54"/>
                </a:solidFill>
              </a:rPr>
              <a:t> – </a:t>
            </a:r>
            <a:r>
              <a:rPr lang="pl-PL" sz="1800" dirty="0" err="1">
                <a:solidFill>
                  <a:srgbClr val="162D54"/>
                </a:solidFill>
              </a:rPr>
              <a:t>they</a:t>
            </a:r>
            <a:r>
              <a:rPr lang="pl-PL" sz="1800" dirty="0">
                <a:solidFill>
                  <a:srgbClr val="162D54"/>
                </a:solidFill>
              </a:rPr>
              <a:t> </a:t>
            </a:r>
            <a:r>
              <a:rPr lang="pl-PL" sz="1800" dirty="0" err="1">
                <a:solidFill>
                  <a:srgbClr val="162D54"/>
                </a:solidFill>
              </a:rPr>
              <a:t>should</a:t>
            </a:r>
            <a:r>
              <a:rPr lang="pl-PL" sz="1800" dirty="0">
                <a:solidFill>
                  <a:srgbClr val="162D54"/>
                </a:solidFill>
              </a:rPr>
              <a:t> be </a:t>
            </a:r>
            <a:r>
              <a:rPr lang="pl-PL" sz="1800" dirty="0" err="1">
                <a:solidFill>
                  <a:srgbClr val="162D54"/>
                </a:solidFill>
              </a:rPr>
              <a:t>tailored</a:t>
            </a:r>
            <a:r>
              <a:rPr lang="pl-PL" sz="1800" dirty="0">
                <a:solidFill>
                  <a:srgbClr val="162D54"/>
                </a:solidFill>
              </a:rPr>
              <a:t> to </a:t>
            </a:r>
            <a:r>
              <a:rPr lang="pl-PL" sz="1800" dirty="0" err="1">
                <a:solidFill>
                  <a:srgbClr val="162D54"/>
                </a:solidFill>
              </a:rPr>
              <a:t>individual</a:t>
            </a:r>
            <a:r>
              <a:rPr lang="pl-PL" sz="1800" dirty="0">
                <a:solidFill>
                  <a:srgbClr val="162D54"/>
                </a:solidFill>
              </a:rPr>
              <a:t> and </a:t>
            </a:r>
            <a:r>
              <a:rPr lang="pl-PL" sz="1800" dirty="0" err="1">
                <a:solidFill>
                  <a:srgbClr val="162D54"/>
                </a:solidFill>
              </a:rPr>
              <a:t>personal</a:t>
            </a:r>
            <a:r>
              <a:rPr lang="pl-PL" sz="1800" dirty="0">
                <a:solidFill>
                  <a:srgbClr val="162D54"/>
                </a:solidFill>
              </a:rPr>
              <a:t> </a:t>
            </a:r>
            <a:r>
              <a:rPr lang="pl-PL" sz="1800" dirty="0" err="1">
                <a:solidFill>
                  <a:srgbClr val="162D54"/>
                </a:solidFill>
              </a:rPr>
              <a:t>circumstances</a:t>
            </a:r>
            <a:r>
              <a:rPr lang="pl-PL" sz="1800" dirty="0">
                <a:solidFill>
                  <a:srgbClr val="162D54"/>
                </a:solidFill>
              </a:rPr>
              <a:t>;</a:t>
            </a:r>
          </a:p>
          <a:p>
            <a:pPr marL="971550" lvl="1" indent="-457200" algn="just"/>
            <a:r>
              <a:rPr lang="pl-PL" sz="1800" b="1" dirty="0" err="1">
                <a:solidFill>
                  <a:srgbClr val="162D54"/>
                </a:solidFill>
              </a:rPr>
              <a:t>increasing</a:t>
            </a:r>
            <a:r>
              <a:rPr lang="pl-PL" sz="1800" b="1" dirty="0">
                <a:solidFill>
                  <a:srgbClr val="162D54"/>
                </a:solidFill>
              </a:rPr>
              <a:t> </a:t>
            </a:r>
            <a:r>
              <a:rPr lang="pl-PL" sz="1800" b="1" dirty="0" err="1">
                <a:solidFill>
                  <a:srgbClr val="162D54"/>
                </a:solidFill>
              </a:rPr>
              <a:t>preponderance</a:t>
            </a:r>
            <a:r>
              <a:rPr lang="pl-PL" sz="1800" b="1" dirty="0">
                <a:solidFill>
                  <a:srgbClr val="162D54"/>
                </a:solidFill>
              </a:rPr>
              <a:t> </a:t>
            </a:r>
            <a:r>
              <a:rPr lang="pl-PL" sz="1800" dirty="0">
                <a:solidFill>
                  <a:srgbClr val="162D54"/>
                </a:solidFill>
              </a:rPr>
              <a:t>of the </a:t>
            </a:r>
            <a:r>
              <a:rPr lang="pl-PL" sz="1800" dirty="0" err="1">
                <a:solidFill>
                  <a:srgbClr val="162D54"/>
                </a:solidFill>
              </a:rPr>
              <a:t>measures</a:t>
            </a:r>
            <a:r>
              <a:rPr lang="pl-PL" sz="1800" dirty="0">
                <a:solidFill>
                  <a:srgbClr val="162D54"/>
                </a:solidFill>
              </a:rPr>
              <a:t> </a:t>
            </a:r>
            <a:r>
              <a:rPr lang="pl-PL" sz="1800" dirty="0" err="1">
                <a:solidFill>
                  <a:srgbClr val="162D54"/>
                </a:solidFill>
              </a:rPr>
              <a:t>related</a:t>
            </a:r>
            <a:r>
              <a:rPr lang="pl-PL" sz="1800" dirty="0">
                <a:solidFill>
                  <a:srgbClr val="162D54"/>
                </a:solidFill>
              </a:rPr>
              <a:t> to </a:t>
            </a:r>
            <a:r>
              <a:rPr lang="pl-PL" sz="1800" dirty="0" err="1">
                <a:solidFill>
                  <a:srgbClr val="162D54"/>
                </a:solidFill>
              </a:rPr>
              <a:t>active</a:t>
            </a:r>
            <a:r>
              <a:rPr lang="pl-PL" sz="1800" dirty="0">
                <a:solidFill>
                  <a:srgbClr val="162D54"/>
                </a:solidFill>
              </a:rPr>
              <a:t> </a:t>
            </a:r>
            <a:r>
              <a:rPr lang="pl-PL" sz="1800" dirty="0" err="1">
                <a:solidFill>
                  <a:srgbClr val="162D54"/>
                </a:solidFill>
              </a:rPr>
              <a:t>legal</a:t>
            </a:r>
            <a:r>
              <a:rPr lang="pl-PL" sz="1800" dirty="0">
                <a:solidFill>
                  <a:srgbClr val="162D54"/>
                </a:solidFill>
              </a:rPr>
              <a:t> </a:t>
            </a:r>
            <a:r>
              <a:rPr lang="pl-PL" sz="1800" dirty="0" err="1">
                <a:solidFill>
                  <a:srgbClr val="162D54"/>
                </a:solidFill>
              </a:rPr>
              <a:t>capacity</a:t>
            </a:r>
            <a:r>
              <a:rPr lang="pl-PL" sz="1800" dirty="0">
                <a:solidFill>
                  <a:srgbClr val="162D54"/>
                </a:solidFill>
              </a:rPr>
              <a:t> of </a:t>
            </a:r>
            <a:r>
              <a:rPr lang="pl-PL" sz="1800" dirty="0" err="1">
                <a:solidFill>
                  <a:srgbClr val="162D54"/>
                </a:solidFill>
              </a:rPr>
              <a:t>vulnerable</a:t>
            </a:r>
            <a:r>
              <a:rPr lang="pl-PL" sz="1800" dirty="0">
                <a:solidFill>
                  <a:srgbClr val="162D54"/>
                </a:solidFill>
              </a:rPr>
              <a:t> </a:t>
            </a:r>
            <a:r>
              <a:rPr lang="pl-PL" sz="1800" dirty="0" err="1">
                <a:solidFill>
                  <a:srgbClr val="162D54"/>
                </a:solidFill>
              </a:rPr>
              <a:t>persons</a:t>
            </a:r>
            <a:r>
              <a:rPr lang="pl-PL" sz="1800" dirty="0">
                <a:solidFill>
                  <a:srgbClr val="162D54"/>
                </a:solidFill>
              </a:rPr>
              <a:t> </a:t>
            </a:r>
            <a:r>
              <a:rPr lang="pl-PL" sz="1800" dirty="0" err="1">
                <a:solidFill>
                  <a:srgbClr val="162D54"/>
                </a:solidFill>
              </a:rPr>
              <a:t>which</a:t>
            </a:r>
            <a:r>
              <a:rPr lang="pl-PL" sz="1800" dirty="0">
                <a:solidFill>
                  <a:srgbClr val="162D54"/>
                </a:solidFill>
              </a:rPr>
              <a:t> </a:t>
            </a:r>
            <a:r>
              <a:rPr lang="pl-PL" sz="1800" dirty="0" err="1">
                <a:solidFill>
                  <a:srgbClr val="162D54"/>
                </a:solidFill>
              </a:rPr>
              <a:t>are</a:t>
            </a:r>
            <a:r>
              <a:rPr lang="pl-PL" sz="1800" dirty="0">
                <a:solidFill>
                  <a:srgbClr val="162D54"/>
                </a:solidFill>
              </a:rPr>
              <a:t> </a:t>
            </a:r>
            <a:r>
              <a:rPr lang="pl-PL" sz="1800" dirty="0" err="1">
                <a:solidFill>
                  <a:srgbClr val="162D54"/>
                </a:solidFill>
              </a:rPr>
              <a:t>established</a:t>
            </a:r>
            <a:r>
              <a:rPr lang="pl-PL" sz="1800" dirty="0">
                <a:solidFill>
                  <a:srgbClr val="162D54"/>
                </a:solidFill>
              </a:rPr>
              <a:t> and </a:t>
            </a:r>
            <a:r>
              <a:rPr lang="pl-PL" sz="1800" b="1" dirty="0" err="1">
                <a:solidFill>
                  <a:srgbClr val="162D54"/>
                </a:solidFill>
              </a:rPr>
              <a:t>tailored</a:t>
            </a:r>
            <a:r>
              <a:rPr lang="pl-PL" sz="1800" b="1" dirty="0">
                <a:solidFill>
                  <a:srgbClr val="162D54"/>
                </a:solidFill>
              </a:rPr>
              <a:t> </a:t>
            </a:r>
            <a:r>
              <a:rPr lang="pl-PL" sz="1800" dirty="0">
                <a:solidFill>
                  <a:srgbClr val="162D54"/>
                </a:solidFill>
              </a:rPr>
              <a:t>upon and </a:t>
            </a:r>
            <a:r>
              <a:rPr lang="pl-PL" sz="1800" dirty="0" err="1">
                <a:solidFill>
                  <a:srgbClr val="162D54"/>
                </a:solidFill>
              </a:rPr>
              <a:t>according</a:t>
            </a:r>
            <a:r>
              <a:rPr lang="pl-PL" sz="1800" dirty="0">
                <a:solidFill>
                  <a:srgbClr val="162D54"/>
                </a:solidFill>
              </a:rPr>
              <a:t> to </a:t>
            </a:r>
            <a:r>
              <a:rPr lang="pl-PL" sz="1800" dirty="0" err="1">
                <a:solidFill>
                  <a:srgbClr val="162D54"/>
                </a:solidFill>
              </a:rPr>
              <a:t>their</a:t>
            </a:r>
            <a:r>
              <a:rPr lang="pl-PL" sz="1800" dirty="0">
                <a:solidFill>
                  <a:srgbClr val="162D54"/>
                </a:solidFill>
              </a:rPr>
              <a:t> </a:t>
            </a:r>
            <a:r>
              <a:rPr lang="pl-PL" sz="1800" dirty="0" err="1">
                <a:solidFill>
                  <a:srgbClr val="162D54"/>
                </a:solidFill>
              </a:rPr>
              <a:t>will</a:t>
            </a:r>
            <a:r>
              <a:rPr lang="pl-PL" sz="1800" dirty="0">
                <a:solidFill>
                  <a:srgbClr val="162D54"/>
                </a:solidFill>
              </a:rPr>
              <a:t> and </a:t>
            </a:r>
            <a:r>
              <a:rPr lang="pl-PL" sz="1800" dirty="0" err="1">
                <a:solidFill>
                  <a:srgbClr val="162D54"/>
                </a:solidFill>
              </a:rPr>
              <a:t>preferences</a:t>
            </a:r>
            <a:r>
              <a:rPr lang="pl-PL" sz="1800" dirty="0">
                <a:solidFill>
                  <a:srgbClr val="162D54"/>
                </a:solidFill>
              </a:rPr>
              <a:t>;</a:t>
            </a:r>
          </a:p>
          <a:p>
            <a:pPr marL="971550" lvl="1" indent="-457200" algn="just"/>
            <a:r>
              <a:rPr lang="pl-PL" sz="1800" b="1" dirty="0" err="1">
                <a:solidFill>
                  <a:srgbClr val="162D54"/>
                </a:solidFill>
              </a:rPr>
              <a:t>decreasing</a:t>
            </a:r>
            <a:r>
              <a:rPr lang="pl-PL" sz="1800" b="1" dirty="0">
                <a:solidFill>
                  <a:srgbClr val="162D54"/>
                </a:solidFill>
              </a:rPr>
              <a:t> </a:t>
            </a:r>
            <a:r>
              <a:rPr lang="pl-PL" sz="1800" b="1" dirty="0" err="1">
                <a:solidFill>
                  <a:srgbClr val="162D54"/>
                </a:solidFill>
              </a:rPr>
              <a:t>importance</a:t>
            </a:r>
            <a:r>
              <a:rPr lang="pl-PL" sz="1800" b="1" dirty="0">
                <a:solidFill>
                  <a:srgbClr val="162D54"/>
                </a:solidFill>
              </a:rPr>
              <a:t> </a:t>
            </a:r>
            <a:r>
              <a:rPr lang="pl-PL" sz="1800" dirty="0">
                <a:solidFill>
                  <a:srgbClr val="162D54"/>
                </a:solidFill>
              </a:rPr>
              <a:t>of the </a:t>
            </a:r>
            <a:r>
              <a:rPr lang="pl-PL" sz="1800" dirty="0" err="1">
                <a:solidFill>
                  <a:srgbClr val="162D54"/>
                </a:solidFill>
              </a:rPr>
              <a:t>measures</a:t>
            </a:r>
            <a:r>
              <a:rPr lang="pl-PL" sz="1800" dirty="0">
                <a:solidFill>
                  <a:srgbClr val="162D54"/>
                </a:solidFill>
              </a:rPr>
              <a:t> applied </a:t>
            </a:r>
            <a:r>
              <a:rPr lang="pl-PL" sz="1800" dirty="0" err="1">
                <a:solidFill>
                  <a:srgbClr val="162D54"/>
                </a:solidFill>
              </a:rPr>
              <a:t>regardless</a:t>
            </a:r>
            <a:r>
              <a:rPr lang="pl-PL" sz="1800" dirty="0">
                <a:solidFill>
                  <a:srgbClr val="162D54"/>
                </a:solidFill>
              </a:rPr>
              <a:t> of the </a:t>
            </a:r>
            <a:r>
              <a:rPr lang="pl-PL" sz="1800" dirty="0" err="1">
                <a:solidFill>
                  <a:srgbClr val="162D54"/>
                </a:solidFill>
              </a:rPr>
              <a:t>will</a:t>
            </a:r>
            <a:r>
              <a:rPr lang="pl-PL" sz="1800" dirty="0">
                <a:solidFill>
                  <a:srgbClr val="162D54"/>
                </a:solidFill>
              </a:rPr>
              <a:t> and </a:t>
            </a:r>
            <a:r>
              <a:rPr lang="pl-PL" sz="1800" dirty="0" err="1">
                <a:solidFill>
                  <a:srgbClr val="162D54"/>
                </a:solidFill>
              </a:rPr>
              <a:t>preferences</a:t>
            </a:r>
            <a:r>
              <a:rPr lang="pl-PL" sz="1800" dirty="0">
                <a:solidFill>
                  <a:srgbClr val="162D54"/>
                </a:solidFill>
              </a:rPr>
              <a:t> of a </a:t>
            </a:r>
            <a:r>
              <a:rPr lang="pl-PL" sz="1800" dirty="0" err="1">
                <a:solidFill>
                  <a:srgbClr val="162D54"/>
                </a:solidFill>
              </a:rPr>
              <a:t>vulnerable</a:t>
            </a:r>
            <a:r>
              <a:rPr lang="pl-PL" sz="1800" dirty="0">
                <a:solidFill>
                  <a:srgbClr val="162D54"/>
                </a:solidFill>
              </a:rPr>
              <a:t> person.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/>
              <a:t>Summary</a:t>
            </a:r>
            <a:br>
              <a:rPr lang="pl-PL" sz="3200" dirty="0"/>
            </a:br>
            <a:r>
              <a:rPr lang="pl-PL" sz="3200" dirty="0"/>
              <a:t>(The </a:t>
            </a:r>
            <a:r>
              <a:rPr lang="pl-PL" sz="3200" dirty="0" err="1"/>
              <a:t>main</a:t>
            </a:r>
            <a:r>
              <a:rPr lang="pl-PL" sz="3200" dirty="0"/>
              <a:t> </a:t>
            </a:r>
            <a:r>
              <a:rPr lang="pl-PL" sz="3200" dirty="0" err="1"/>
              <a:t>research</a:t>
            </a:r>
            <a:r>
              <a:rPr lang="pl-PL" sz="3200" dirty="0"/>
              <a:t> </a:t>
            </a:r>
            <a:r>
              <a:rPr lang="pl-PL" sz="3200" dirty="0" err="1"/>
              <a:t>conclusions</a:t>
            </a:r>
            <a:r>
              <a:rPr lang="pl-PL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5681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667658" y="1346662"/>
            <a:ext cx="11443986" cy="5324301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pl-PL" sz="1800" dirty="0"/>
          </a:p>
          <a:p>
            <a:pPr algn="just"/>
            <a:r>
              <a:rPr lang="pl-PL" sz="1800" b="1" dirty="0"/>
              <a:t>9. 	</a:t>
            </a:r>
            <a:r>
              <a:rPr lang="pl-PL" sz="1800" b="1" dirty="0" err="1"/>
              <a:t>Increasing</a:t>
            </a:r>
            <a:r>
              <a:rPr lang="pl-PL" sz="1800" b="1" dirty="0"/>
              <a:t> </a:t>
            </a:r>
            <a:r>
              <a:rPr lang="pl-PL" sz="1800" b="1" dirty="0" err="1"/>
              <a:t>preponderance</a:t>
            </a:r>
            <a:r>
              <a:rPr lang="pl-PL" sz="1800" dirty="0"/>
              <a:t> of the </a:t>
            </a:r>
            <a:r>
              <a:rPr lang="pl-PL" sz="1800" dirty="0" err="1"/>
              <a:t>measures</a:t>
            </a:r>
            <a:r>
              <a:rPr lang="pl-PL" sz="1800" dirty="0"/>
              <a:t> </a:t>
            </a:r>
            <a:r>
              <a:rPr lang="pl-PL" sz="1800" dirty="0" err="1"/>
              <a:t>related</a:t>
            </a:r>
            <a:r>
              <a:rPr lang="pl-PL" sz="1800" dirty="0"/>
              <a:t> to </a:t>
            </a:r>
            <a:r>
              <a:rPr lang="pl-PL" sz="1800" dirty="0" err="1"/>
              <a:t>active</a:t>
            </a:r>
            <a:r>
              <a:rPr lang="pl-PL" sz="1800" dirty="0"/>
              <a:t>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capacity</a:t>
            </a:r>
            <a:r>
              <a:rPr lang="pl-PL" sz="1800" dirty="0"/>
              <a:t> of </a:t>
            </a:r>
            <a:r>
              <a:rPr lang="pl-PL" sz="1800" dirty="0" err="1"/>
              <a:t>vulnerable</a:t>
            </a:r>
            <a:r>
              <a:rPr lang="pl-PL" sz="1800" dirty="0"/>
              <a:t> </a:t>
            </a:r>
            <a:r>
              <a:rPr lang="pl-PL" sz="1800" dirty="0" err="1"/>
              <a:t>persons</a:t>
            </a:r>
            <a:r>
              <a:rPr lang="pl-PL" sz="1800" dirty="0"/>
              <a:t> 	</a:t>
            </a:r>
            <a:r>
              <a:rPr lang="pl-PL" sz="1800" dirty="0" err="1"/>
              <a:t>which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based</a:t>
            </a:r>
            <a:r>
              <a:rPr lang="pl-PL" sz="1800" dirty="0"/>
              <a:t> on the </a:t>
            </a:r>
            <a:r>
              <a:rPr lang="pl-PL" sz="1800" b="1" dirty="0" err="1"/>
              <a:t>assisted</a:t>
            </a:r>
            <a:r>
              <a:rPr lang="pl-PL" sz="1800" b="1" dirty="0"/>
              <a:t> model </a:t>
            </a:r>
            <a:r>
              <a:rPr lang="pl-PL" sz="1800" dirty="0"/>
              <a:t>of </a:t>
            </a:r>
            <a:r>
              <a:rPr lang="pl-PL" sz="1800" dirty="0" err="1"/>
              <a:t>decision</a:t>
            </a:r>
            <a:r>
              <a:rPr lang="pl-PL" sz="1800" dirty="0"/>
              <a:t> </a:t>
            </a:r>
            <a:r>
              <a:rPr lang="pl-PL" sz="1800" dirty="0" err="1"/>
              <a:t>making</a:t>
            </a:r>
            <a:r>
              <a:rPr lang="pl-PL" sz="1800" dirty="0"/>
              <a:t> and </a:t>
            </a:r>
            <a:r>
              <a:rPr lang="pl-PL" sz="1800" dirty="0" err="1"/>
              <a:t>doing</a:t>
            </a:r>
            <a:r>
              <a:rPr lang="pl-PL" sz="1800" dirty="0"/>
              <a:t>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acts</a:t>
            </a:r>
            <a:r>
              <a:rPr lang="pl-PL" sz="1800" dirty="0"/>
              <a:t> – </a:t>
            </a:r>
            <a:r>
              <a:rPr lang="pl-PL" sz="1800" dirty="0" err="1"/>
              <a:t>preserving</a:t>
            </a:r>
            <a:r>
              <a:rPr lang="pl-PL" sz="1800" dirty="0"/>
              <a:t> </a:t>
            </a:r>
            <a:r>
              <a:rPr lang="pl-PL" sz="1800" dirty="0" err="1"/>
              <a:t>active</a:t>
            </a:r>
            <a:r>
              <a:rPr lang="pl-PL" sz="1800" dirty="0"/>
              <a:t> 	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capacity</a:t>
            </a:r>
            <a:r>
              <a:rPr lang="pl-PL" sz="1800" dirty="0"/>
              <a:t> of a </a:t>
            </a:r>
            <a:r>
              <a:rPr lang="pl-PL" sz="1800" dirty="0" err="1"/>
              <a:t>vulnerable</a:t>
            </a:r>
            <a:r>
              <a:rPr lang="pl-PL" sz="1800" dirty="0"/>
              <a:t> person.</a:t>
            </a:r>
          </a:p>
          <a:p>
            <a:pPr algn="just"/>
            <a:r>
              <a:rPr lang="pl-PL" sz="1800" dirty="0"/>
              <a:t>10. 	It </a:t>
            </a:r>
            <a:r>
              <a:rPr lang="pl-PL" sz="1800" dirty="0" err="1"/>
              <a:t>should</a:t>
            </a:r>
            <a:r>
              <a:rPr lang="pl-PL" sz="1800" dirty="0"/>
              <a:t> be </a:t>
            </a:r>
            <a:r>
              <a:rPr lang="pl-PL" sz="1800" dirty="0" err="1"/>
              <a:t>noted</a:t>
            </a:r>
            <a:r>
              <a:rPr lang="pl-PL" sz="1800" dirty="0"/>
              <a:t> </a:t>
            </a:r>
            <a:r>
              <a:rPr lang="pl-PL" sz="1800" dirty="0" err="1"/>
              <a:t>that</a:t>
            </a:r>
            <a:r>
              <a:rPr lang="pl-PL" sz="1800" dirty="0"/>
              <a:t> </a:t>
            </a:r>
            <a:r>
              <a:rPr lang="pl-PL" sz="1800" dirty="0" err="1"/>
              <a:t>all</a:t>
            </a:r>
            <a:r>
              <a:rPr lang="pl-PL" sz="1800" dirty="0"/>
              <a:t> </a:t>
            </a:r>
            <a:r>
              <a:rPr lang="pl-PL" sz="1800" dirty="0" err="1"/>
              <a:t>examined</a:t>
            </a:r>
            <a:r>
              <a:rPr lang="pl-PL" sz="1800" dirty="0"/>
              <a:t>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systems</a:t>
            </a:r>
            <a:r>
              <a:rPr lang="pl-PL" sz="1800" dirty="0"/>
              <a:t> </a:t>
            </a:r>
            <a:r>
              <a:rPr lang="pl-PL" sz="1800" dirty="0" err="1"/>
              <a:t>provide</a:t>
            </a:r>
            <a:r>
              <a:rPr lang="pl-PL" sz="1800" dirty="0"/>
              <a:t> for the </a:t>
            </a:r>
            <a:r>
              <a:rPr lang="pl-PL" sz="1800" dirty="0" err="1"/>
              <a:t>use</a:t>
            </a:r>
            <a:r>
              <a:rPr lang="pl-PL" sz="1800" dirty="0"/>
              <a:t> of </a:t>
            </a:r>
            <a:r>
              <a:rPr lang="pl-PL" sz="1800" dirty="0" err="1"/>
              <a:t>substituted</a:t>
            </a:r>
            <a:r>
              <a:rPr lang="pl-PL" sz="1800" dirty="0"/>
              <a:t> model </a:t>
            </a:r>
            <a:r>
              <a:rPr lang="pl-PL" sz="1800" dirty="0" err="1"/>
              <a:t>mechanisms</a:t>
            </a:r>
            <a:r>
              <a:rPr lang="pl-PL" sz="1800" dirty="0"/>
              <a:t>.</a:t>
            </a:r>
          </a:p>
          <a:p>
            <a:pPr algn="just"/>
            <a:r>
              <a:rPr lang="pl-PL" sz="1800" dirty="0"/>
              <a:t>11. 	General </a:t>
            </a:r>
            <a:r>
              <a:rPr lang="pl-PL" sz="1800" dirty="0" err="1"/>
              <a:t>tendency</a:t>
            </a:r>
            <a:r>
              <a:rPr lang="pl-PL" sz="1800" dirty="0"/>
              <a:t>: </a:t>
            </a:r>
            <a:r>
              <a:rPr lang="pl-PL" sz="1800" dirty="0" err="1"/>
              <a:t>limiting</a:t>
            </a:r>
            <a:r>
              <a:rPr lang="pl-PL" sz="1800" dirty="0"/>
              <a:t> the </a:t>
            </a:r>
            <a:r>
              <a:rPr lang="pl-PL" sz="1800" dirty="0" err="1"/>
              <a:t>scope</a:t>
            </a:r>
            <a:r>
              <a:rPr lang="pl-PL" sz="1800" dirty="0"/>
              <a:t> of </a:t>
            </a:r>
            <a:r>
              <a:rPr lang="pl-PL" sz="1800" dirty="0" err="1"/>
              <a:t>application</a:t>
            </a:r>
            <a:r>
              <a:rPr lang="pl-PL" sz="1800" dirty="0"/>
              <a:t> of the </a:t>
            </a:r>
            <a:r>
              <a:rPr lang="pl-PL" sz="1800" dirty="0" err="1"/>
              <a:t>substituted</a:t>
            </a:r>
            <a:r>
              <a:rPr lang="pl-PL" sz="1800" dirty="0"/>
              <a:t> model; the </a:t>
            </a:r>
            <a:r>
              <a:rPr lang="pl-PL" sz="1800" dirty="0" err="1"/>
              <a:t>substituted</a:t>
            </a:r>
            <a:r>
              <a:rPr lang="pl-PL" sz="1800" dirty="0"/>
              <a:t> model 	</a:t>
            </a:r>
            <a:r>
              <a:rPr lang="pl-PL" sz="1800" dirty="0" err="1"/>
              <a:t>becomes</a:t>
            </a:r>
            <a:r>
              <a:rPr lang="pl-PL" sz="1800" dirty="0"/>
              <a:t> </a:t>
            </a:r>
            <a:r>
              <a:rPr lang="pl-PL" sz="1800" dirty="0" err="1"/>
              <a:t>subsidiary</a:t>
            </a:r>
            <a:r>
              <a:rPr lang="pl-PL" sz="1800" dirty="0"/>
              <a:t>, but </a:t>
            </a:r>
            <a:r>
              <a:rPr lang="pl-PL" sz="1800" dirty="0" err="1"/>
              <a:t>it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still</a:t>
            </a:r>
            <a:r>
              <a:rPr lang="pl-PL" sz="1800" dirty="0"/>
              <a:t> applied (</a:t>
            </a:r>
            <a:r>
              <a:rPr lang="pl-PL" sz="1800" dirty="0" err="1"/>
              <a:t>worldwide</a:t>
            </a:r>
            <a:r>
              <a:rPr lang="pl-PL" sz="1800" dirty="0"/>
              <a:t>).</a:t>
            </a:r>
          </a:p>
          <a:p>
            <a:pPr algn="just"/>
            <a:r>
              <a:rPr lang="pl-PL" sz="1800" dirty="0"/>
              <a:t>12.	</a:t>
            </a:r>
            <a:r>
              <a:rPr lang="pl-PL" sz="1800" dirty="0" err="1"/>
              <a:t>Despite</a:t>
            </a:r>
            <a:r>
              <a:rPr lang="pl-PL" sz="1800" dirty="0"/>
              <a:t> the </a:t>
            </a:r>
            <a:r>
              <a:rPr lang="pl-PL" sz="1800" dirty="0" err="1"/>
              <a:t>last</a:t>
            </a:r>
            <a:r>
              <a:rPr lang="pl-PL" sz="1800" dirty="0"/>
              <a:t> </a:t>
            </a:r>
            <a:r>
              <a:rPr lang="pl-PL" sz="1800" dirty="0" err="1"/>
              <a:t>conclusion</a:t>
            </a:r>
            <a:r>
              <a:rPr lang="pl-PL" sz="1800" dirty="0"/>
              <a:t>: </a:t>
            </a:r>
            <a:r>
              <a:rPr lang="pl-PL" sz="1800" dirty="0" err="1"/>
              <a:t>ratifying</a:t>
            </a:r>
            <a:r>
              <a:rPr lang="pl-PL" sz="1800" dirty="0"/>
              <a:t> CRPD (art. 12) </a:t>
            </a:r>
            <a:r>
              <a:rPr lang="pl-PL" sz="1800" dirty="0" err="1"/>
              <a:t>should</a:t>
            </a:r>
            <a:r>
              <a:rPr lang="pl-PL" sz="1800" dirty="0"/>
              <a:t> be </a:t>
            </a:r>
            <a:r>
              <a:rPr lang="pl-PL" sz="1800" dirty="0" err="1"/>
              <a:t>recognized</a:t>
            </a:r>
            <a:r>
              <a:rPr lang="pl-PL" sz="1800" dirty="0"/>
              <a:t> as a </a:t>
            </a:r>
            <a:r>
              <a:rPr lang="pl-PL" sz="1800" dirty="0" err="1"/>
              <a:t>success</a:t>
            </a:r>
            <a:r>
              <a:rPr lang="pl-PL" sz="1800" dirty="0"/>
              <a:t> and a </a:t>
            </a:r>
            <a:r>
              <a:rPr lang="pl-PL" sz="1800" dirty="0" err="1"/>
              <a:t>milestone</a:t>
            </a:r>
            <a:r>
              <a:rPr lang="pl-PL" sz="1800" dirty="0"/>
              <a:t> 	in </a:t>
            </a:r>
            <a:r>
              <a:rPr lang="pl-PL" sz="1800" dirty="0" err="1"/>
              <a:t>personal</a:t>
            </a:r>
            <a:r>
              <a:rPr lang="pl-PL" sz="1800" dirty="0"/>
              <a:t> law development.</a:t>
            </a:r>
          </a:p>
          <a:p>
            <a:pPr algn="just"/>
            <a:endParaRPr lang="en-US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/>
              <a:t>Summary</a:t>
            </a:r>
            <a:br>
              <a:rPr lang="pl-PL" sz="3200" dirty="0"/>
            </a:br>
            <a:r>
              <a:rPr lang="pl-PL" sz="3200" dirty="0"/>
              <a:t>(The </a:t>
            </a:r>
            <a:r>
              <a:rPr lang="pl-PL" sz="3200" dirty="0" err="1"/>
              <a:t>main</a:t>
            </a:r>
            <a:r>
              <a:rPr lang="pl-PL" sz="3200" dirty="0"/>
              <a:t> </a:t>
            </a:r>
            <a:r>
              <a:rPr lang="pl-PL" sz="3200" dirty="0" err="1"/>
              <a:t>research</a:t>
            </a:r>
            <a:r>
              <a:rPr lang="pl-PL" sz="3200" dirty="0"/>
              <a:t> </a:t>
            </a:r>
            <a:r>
              <a:rPr lang="pl-PL" sz="3200" dirty="0" err="1"/>
              <a:t>conclusions</a:t>
            </a:r>
            <a:r>
              <a:rPr lang="pl-PL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8849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667658" y="1346662"/>
            <a:ext cx="11443986" cy="5324301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pl-PL" sz="1800" dirty="0"/>
          </a:p>
          <a:p>
            <a:pPr algn="just"/>
            <a:r>
              <a:rPr lang="pl-PL" sz="1800" dirty="0"/>
              <a:t>13.	</a:t>
            </a:r>
            <a:r>
              <a:rPr lang="en-US" sz="1800" dirty="0"/>
              <a:t>Implementation</a:t>
            </a:r>
            <a:r>
              <a:rPr lang="pl-PL" sz="1800" dirty="0"/>
              <a:t> of </a:t>
            </a:r>
            <a:r>
              <a:rPr lang="pl-PL" sz="1800" dirty="0" err="1"/>
              <a:t>any</a:t>
            </a:r>
            <a:r>
              <a:rPr lang="pl-PL" sz="1800" dirty="0"/>
              <a:t> norm of </a:t>
            </a:r>
            <a:r>
              <a:rPr lang="pl-PL" sz="1800" dirty="0" err="1"/>
              <a:t>international</a:t>
            </a:r>
            <a:r>
              <a:rPr lang="pl-PL" sz="1800" dirty="0"/>
              <a:t> law in country law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always</a:t>
            </a:r>
            <a:r>
              <a:rPr lang="pl-PL" sz="1800" dirty="0"/>
              <a:t> a </a:t>
            </a:r>
            <a:r>
              <a:rPr lang="pl-PL" sz="1800" dirty="0" err="1"/>
              <a:t>process</a:t>
            </a:r>
            <a:r>
              <a:rPr lang="pl-PL" sz="1800" dirty="0"/>
              <a:t>: </a:t>
            </a:r>
            <a:r>
              <a:rPr lang="pl-PL" sz="1800" dirty="0" err="1"/>
              <a:t>there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still</a:t>
            </a:r>
            <a:r>
              <a:rPr lang="pl-PL" sz="1800" dirty="0"/>
              <a:t> </a:t>
            </a:r>
            <a:r>
              <a:rPr lang="pl-PL" sz="1800" dirty="0" err="1"/>
              <a:t>many</a:t>
            </a:r>
            <a:r>
              <a:rPr lang="pl-PL" sz="1800" dirty="0"/>
              <a:t> 	</a:t>
            </a:r>
            <a:r>
              <a:rPr lang="pl-PL" sz="1800" dirty="0" err="1"/>
              <a:t>goals</a:t>
            </a:r>
            <a:r>
              <a:rPr lang="pl-PL" sz="1800" dirty="0"/>
              <a:t> to be </a:t>
            </a:r>
            <a:r>
              <a:rPr lang="pl-PL" sz="1800" dirty="0" err="1"/>
              <a:t>achieved</a:t>
            </a:r>
            <a:r>
              <a:rPr lang="pl-PL" sz="1800" dirty="0"/>
              <a:t> and </a:t>
            </a:r>
            <a:r>
              <a:rPr lang="pl-PL" sz="1800" dirty="0" err="1"/>
              <a:t>progress</a:t>
            </a:r>
            <a:r>
              <a:rPr lang="pl-PL" sz="1800" dirty="0"/>
              <a:t> in </a:t>
            </a:r>
            <a:r>
              <a:rPr lang="pl-PL" sz="1800" dirty="0" err="1"/>
              <a:t>many</a:t>
            </a:r>
            <a:r>
              <a:rPr lang="pl-PL" sz="1800" dirty="0"/>
              <a:t> </a:t>
            </a:r>
            <a:r>
              <a:rPr lang="pl-PL" sz="1800" dirty="0" err="1"/>
              <a:t>countries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not </a:t>
            </a:r>
            <a:r>
              <a:rPr lang="pl-PL" sz="1800" dirty="0" err="1"/>
              <a:t>sufficient</a:t>
            </a:r>
            <a:r>
              <a:rPr lang="pl-PL" sz="1800" dirty="0"/>
              <a:t>.</a:t>
            </a:r>
          </a:p>
          <a:p>
            <a:pPr algn="just"/>
            <a:r>
              <a:rPr lang="pl-PL" sz="1800" dirty="0"/>
              <a:t>14. 	The </a:t>
            </a:r>
            <a:r>
              <a:rPr lang="pl-PL" sz="1800" dirty="0" err="1"/>
              <a:t>main</a:t>
            </a:r>
            <a:r>
              <a:rPr lang="pl-PL" sz="1800" dirty="0"/>
              <a:t> </a:t>
            </a:r>
            <a:r>
              <a:rPr lang="pl-PL" sz="1800" dirty="0" err="1"/>
              <a:t>discrepancy</a:t>
            </a:r>
            <a:r>
              <a:rPr lang="pl-PL" sz="1800" dirty="0"/>
              <a:t> </a:t>
            </a:r>
            <a:r>
              <a:rPr lang="pl-PL" sz="1800" dirty="0" err="1"/>
              <a:t>between</a:t>
            </a:r>
            <a:r>
              <a:rPr lang="pl-PL" sz="1800" dirty="0"/>
              <a:t> the UN </a:t>
            </a:r>
            <a:r>
              <a:rPr lang="en-US" sz="1800" dirty="0"/>
              <a:t>Committee on the Rights of Persons with Disabilities</a:t>
            </a:r>
            <a:r>
              <a:rPr lang="pl-PL" sz="1800" dirty="0"/>
              <a:t>, 	</a:t>
            </a:r>
            <a:r>
              <a:rPr lang="pl-PL" sz="1800" dirty="0" err="1"/>
              <a:t>organisations</a:t>
            </a:r>
            <a:r>
              <a:rPr lang="pl-PL" sz="1800" dirty="0"/>
              <a:t> of </a:t>
            </a:r>
            <a:r>
              <a:rPr lang="pl-PL" sz="1800" dirty="0" err="1"/>
              <a:t>persons</a:t>
            </a:r>
            <a:r>
              <a:rPr lang="pl-PL" sz="1800" dirty="0"/>
              <a:t> with </a:t>
            </a:r>
            <a:r>
              <a:rPr lang="pl-PL" sz="1800" dirty="0" err="1"/>
              <a:t>disabilities</a:t>
            </a:r>
            <a:r>
              <a:rPr lang="pl-PL" sz="1800" dirty="0"/>
              <a:t> and part of the </a:t>
            </a:r>
            <a:r>
              <a:rPr lang="pl-PL" sz="1800" dirty="0" err="1"/>
              <a:t>doctrine</a:t>
            </a:r>
            <a:r>
              <a:rPr lang="pl-PL" sz="1800" dirty="0"/>
              <a:t> of </a:t>
            </a:r>
            <a:r>
              <a:rPr lang="pl-PL" sz="1800" dirty="0" err="1"/>
              <a:t>human</a:t>
            </a:r>
            <a:r>
              <a:rPr lang="pl-PL" sz="1800" dirty="0"/>
              <a:t> </a:t>
            </a:r>
            <a:r>
              <a:rPr lang="pl-PL" sz="1800" dirty="0" err="1"/>
              <a:t>rights</a:t>
            </a:r>
            <a:r>
              <a:rPr lang="pl-PL" sz="1800" dirty="0"/>
              <a:t> law </a:t>
            </a:r>
            <a:r>
              <a:rPr lang="pl-PL" sz="1800" b="1" dirty="0"/>
              <a:t>on the one </a:t>
            </a:r>
            <a:r>
              <a:rPr lang="pl-PL" sz="1800" b="1" dirty="0" err="1"/>
              <a:t>hand</a:t>
            </a:r>
            <a:r>
              <a:rPr lang="pl-PL" sz="1800" b="1" dirty="0"/>
              <a:t> 	</a:t>
            </a:r>
            <a:r>
              <a:rPr lang="pl-PL" sz="1800" dirty="0"/>
              <a:t>and </a:t>
            </a:r>
            <a:r>
              <a:rPr lang="pl-PL" sz="1800" dirty="0" err="1"/>
              <a:t>state</a:t>
            </a:r>
            <a:r>
              <a:rPr lang="pl-PL" sz="1800" dirty="0"/>
              <a:t> </a:t>
            </a:r>
            <a:r>
              <a:rPr lang="pl-PL" sz="1800" dirty="0" err="1"/>
              <a:t>parties</a:t>
            </a:r>
            <a:r>
              <a:rPr lang="pl-PL" sz="1800" dirty="0"/>
              <a:t>, </a:t>
            </a:r>
            <a:r>
              <a:rPr lang="pl-PL" sz="1800" dirty="0" err="1"/>
              <a:t>legislators</a:t>
            </a:r>
            <a:r>
              <a:rPr lang="pl-PL" sz="1800" dirty="0"/>
              <a:t> and the </a:t>
            </a:r>
            <a:r>
              <a:rPr lang="pl-PL" sz="1800" dirty="0" err="1"/>
              <a:t>doctrine</a:t>
            </a:r>
            <a:r>
              <a:rPr lang="pl-PL" sz="1800" dirty="0"/>
              <a:t> of </a:t>
            </a:r>
            <a:r>
              <a:rPr lang="pl-PL" sz="1800" dirty="0" err="1"/>
              <a:t>private</a:t>
            </a:r>
            <a:r>
              <a:rPr lang="pl-PL" sz="1800" dirty="0"/>
              <a:t> law </a:t>
            </a:r>
            <a:r>
              <a:rPr lang="pl-PL" sz="1800" b="1" dirty="0"/>
              <a:t>on the </a:t>
            </a:r>
            <a:r>
              <a:rPr lang="pl-PL" sz="1800" b="1" dirty="0" err="1"/>
              <a:t>other</a:t>
            </a:r>
            <a:r>
              <a:rPr lang="pl-PL" sz="1800" b="1" dirty="0"/>
              <a:t> </a:t>
            </a:r>
            <a:r>
              <a:rPr lang="pl-PL" sz="1800" b="1" dirty="0" err="1"/>
              <a:t>hand</a:t>
            </a:r>
            <a:r>
              <a:rPr lang="pl-PL" sz="1800" b="1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still</a:t>
            </a:r>
            <a:r>
              <a:rPr lang="pl-PL" sz="1800" dirty="0"/>
              <a:t> the </a:t>
            </a:r>
            <a:r>
              <a:rPr lang="pl-PL" sz="1800" dirty="0" err="1"/>
              <a:t>admissibility</a:t>
            </a:r>
            <a:r>
              <a:rPr lang="pl-PL" sz="1800" dirty="0"/>
              <a:t> of 	</a:t>
            </a:r>
            <a:r>
              <a:rPr lang="pl-PL" sz="1800" dirty="0" err="1"/>
              <a:t>appliaction</a:t>
            </a:r>
            <a:r>
              <a:rPr lang="pl-PL" sz="1800" dirty="0"/>
              <a:t> </a:t>
            </a:r>
            <a:r>
              <a:rPr lang="pl-PL" sz="1800" dirty="0" err="1"/>
              <a:t>measures</a:t>
            </a:r>
            <a:r>
              <a:rPr lang="pl-PL" sz="1800" dirty="0"/>
              <a:t> </a:t>
            </a:r>
            <a:r>
              <a:rPr lang="pl-PL" sz="1800" dirty="0" err="1"/>
              <a:t>based</a:t>
            </a:r>
            <a:r>
              <a:rPr lang="pl-PL" sz="1800" dirty="0"/>
              <a:t> on </a:t>
            </a:r>
            <a:r>
              <a:rPr lang="pl-PL" sz="1800" dirty="0" err="1"/>
              <a:t>substituted</a:t>
            </a:r>
            <a:r>
              <a:rPr lang="pl-PL" sz="1800" dirty="0"/>
              <a:t> </a:t>
            </a:r>
            <a:r>
              <a:rPr lang="pl-PL" sz="1800" dirty="0" err="1"/>
              <a:t>decision</a:t>
            </a:r>
            <a:r>
              <a:rPr lang="pl-PL" sz="1800" dirty="0"/>
              <a:t> </a:t>
            </a:r>
            <a:r>
              <a:rPr lang="pl-PL" sz="1800" dirty="0" err="1"/>
              <a:t>making</a:t>
            </a:r>
            <a:r>
              <a:rPr lang="pl-PL" sz="1800" dirty="0"/>
              <a:t> model.</a:t>
            </a:r>
            <a:endParaRPr lang="en-US" sz="1800" dirty="0"/>
          </a:p>
          <a:p>
            <a:pPr algn="just"/>
            <a:r>
              <a:rPr lang="pl-PL" sz="1800" dirty="0"/>
              <a:t>15.	The </a:t>
            </a:r>
            <a:r>
              <a:rPr lang="pl-PL" sz="1800" dirty="0" err="1"/>
              <a:t>last</a:t>
            </a:r>
            <a:r>
              <a:rPr lang="pl-PL" sz="1800" dirty="0"/>
              <a:t> </a:t>
            </a:r>
            <a:r>
              <a:rPr lang="pl-PL" sz="1800" dirty="0" err="1"/>
              <a:t>conclusion</a:t>
            </a:r>
            <a:r>
              <a:rPr lang="pl-PL" sz="1800" dirty="0"/>
              <a:t>: </a:t>
            </a:r>
            <a:r>
              <a:rPr lang="pl-PL" sz="1800" dirty="0" err="1"/>
              <a:t>due</a:t>
            </a:r>
            <a:r>
              <a:rPr lang="pl-PL" sz="1800" dirty="0"/>
              <a:t> to the </a:t>
            </a:r>
            <a:r>
              <a:rPr lang="pl-PL" sz="1800" dirty="0" err="1"/>
              <a:t>process</a:t>
            </a:r>
            <a:r>
              <a:rPr lang="pl-PL" sz="1800" dirty="0"/>
              <a:t> of </a:t>
            </a:r>
            <a:r>
              <a:rPr lang="pl-PL" sz="1800" dirty="0" err="1"/>
              <a:t>aging</a:t>
            </a:r>
            <a:r>
              <a:rPr lang="pl-PL" sz="1800" dirty="0"/>
              <a:t> in </a:t>
            </a:r>
            <a:r>
              <a:rPr lang="pl-PL" sz="1800" dirty="0" err="1"/>
              <a:t>many</a:t>
            </a:r>
            <a:r>
              <a:rPr lang="pl-PL" sz="1800" dirty="0"/>
              <a:t> </a:t>
            </a:r>
            <a:r>
              <a:rPr lang="pl-PL" sz="1800" dirty="0" err="1"/>
              <a:t>societies</a:t>
            </a:r>
            <a:r>
              <a:rPr lang="pl-PL" sz="1800" dirty="0"/>
              <a:t> </a:t>
            </a:r>
            <a:r>
              <a:rPr lang="pl-PL" sz="1800" dirty="0" err="1"/>
              <a:t>further</a:t>
            </a:r>
            <a:r>
              <a:rPr lang="pl-PL" sz="1800" dirty="0"/>
              <a:t> </a:t>
            </a:r>
            <a:r>
              <a:rPr lang="pl-PL" sz="1800" dirty="0" err="1"/>
              <a:t>changes</a:t>
            </a:r>
            <a:r>
              <a:rPr lang="pl-PL" sz="1800" dirty="0"/>
              <a:t> of </a:t>
            </a:r>
            <a:r>
              <a:rPr lang="pl-PL" sz="1800" dirty="0" err="1"/>
              <a:t>private</a:t>
            </a:r>
            <a:r>
              <a:rPr lang="pl-PL" sz="1800" dirty="0"/>
              <a:t> law </a:t>
            </a:r>
            <a:r>
              <a:rPr lang="pl-PL" sz="1800" dirty="0" err="1"/>
              <a:t>within</a:t>
            </a:r>
            <a:r>
              <a:rPr lang="pl-PL" sz="1800" dirty="0"/>
              <a:t> a 	field of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capacity</a:t>
            </a:r>
            <a:r>
              <a:rPr lang="pl-PL" sz="1800" dirty="0"/>
              <a:t> of </a:t>
            </a:r>
            <a:r>
              <a:rPr lang="pl-PL" sz="1800" dirty="0" err="1"/>
              <a:t>natural</a:t>
            </a:r>
            <a:r>
              <a:rPr lang="pl-PL" sz="1800" dirty="0"/>
              <a:t> </a:t>
            </a:r>
            <a:r>
              <a:rPr lang="pl-PL" sz="1800" dirty="0" err="1"/>
              <a:t>persons</a:t>
            </a:r>
            <a:r>
              <a:rPr lang="pl-PL" sz="1800" dirty="0"/>
              <a:t> </a:t>
            </a:r>
            <a:r>
              <a:rPr lang="pl-PL" sz="1800" dirty="0" err="1"/>
              <a:t>seem</a:t>
            </a:r>
            <a:r>
              <a:rPr lang="pl-PL" sz="1800" dirty="0"/>
              <a:t> to be </a:t>
            </a:r>
            <a:r>
              <a:rPr lang="pl-PL" sz="1800" dirty="0" err="1"/>
              <a:t>inevitable</a:t>
            </a:r>
            <a:r>
              <a:rPr lang="pl-PL" sz="1800" dirty="0"/>
              <a:t> in the </a:t>
            </a:r>
            <a:r>
              <a:rPr lang="pl-PL" sz="1800" dirty="0" err="1"/>
              <a:t>near</a:t>
            </a:r>
            <a:r>
              <a:rPr lang="pl-PL" sz="1800" dirty="0"/>
              <a:t> </a:t>
            </a:r>
            <a:r>
              <a:rPr lang="pl-PL" sz="1800" dirty="0" err="1"/>
              <a:t>future</a:t>
            </a:r>
            <a:r>
              <a:rPr lang="pl-PL" sz="1800"/>
              <a:t>.</a:t>
            </a: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/>
              <a:t>Summary</a:t>
            </a:r>
            <a:br>
              <a:rPr lang="pl-PL" sz="3200" dirty="0"/>
            </a:br>
            <a:r>
              <a:rPr lang="pl-PL" sz="3200" dirty="0"/>
              <a:t>(The </a:t>
            </a:r>
            <a:r>
              <a:rPr lang="pl-PL" sz="3200" dirty="0" err="1"/>
              <a:t>main</a:t>
            </a:r>
            <a:r>
              <a:rPr lang="pl-PL" sz="3200" dirty="0"/>
              <a:t> </a:t>
            </a:r>
            <a:r>
              <a:rPr lang="pl-PL" sz="3200" dirty="0" err="1"/>
              <a:t>research</a:t>
            </a:r>
            <a:r>
              <a:rPr lang="pl-PL" sz="3200" dirty="0"/>
              <a:t> </a:t>
            </a:r>
            <a:r>
              <a:rPr lang="pl-PL" sz="3200" dirty="0" err="1"/>
              <a:t>conclusions</a:t>
            </a:r>
            <a:r>
              <a:rPr lang="pl-PL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8268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452282" y="2181554"/>
            <a:ext cx="9144000" cy="315118"/>
          </a:xfrm>
        </p:spPr>
        <p:txBody>
          <a:bodyPr/>
          <a:lstStyle/>
          <a:p>
            <a:pPr algn="just"/>
            <a:r>
              <a:rPr lang="pl-P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https://www.taylorfrancis.com/books/oa-edit/10.4324/9781003463016/models-implementation-article-12-convention-rights-persons-disabilities-crpd-maciej-doma%C5%84ski-bogus%C5%82aw-lackoro%C5%84ski?context=ubx&amp;refId=4be022d8-a50c-4cc2-b827-b78a0f76710c</a:t>
            </a:r>
          </a:p>
          <a:p>
            <a:pPr algn="just"/>
            <a:endParaRPr lang="pl-PL" dirty="0">
              <a:solidFill>
                <a:srgbClr val="4472C4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pl-PL" dirty="0">
                <a:solidFill>
                  <a:srgbClr val="4472C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m.domanski@wpia.uw.edu.pl</a:t>
            </a:r>
            <a:endParaRPr lang="pl-PL" dirty="0"/>
          </a:p>
          <a:p>
            <a:pPr algn="just"/>
            <a:r>
              <a:rPr lang="pl-PL" dirty="0">
                <a:hlinkClick r:id="rId2"/>
              </a:rPr>
              <a:t>b.lackoronski@wpia.uw.edu.pl</a:t>
            </a:r>
            <a:endParaRPr lang="pl-PL" dirty="0"/>
          </a:p>
          <a:p>
            <a:pPr algn="just"/>
            <a:r>
              <a:rPr lang="pl-PL" dirty="0"/>
              <a:t> </a:t>
            </a: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524000" y="548200"/>
            <a:ext cx="9144001" cy="1219200"/>
          </a:xfrm>
        </p:spPr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4720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tekst, czarne i białe, zrzut ekranu, ścieg&#10;&#10;Opis wygenerowany automatycznie">
            <a:extLst>
              <a:ext uri="{FF2B5EF4-FFF2-40B4-BE49-F238E27FC236}">
                <a16:creationId xmlns:a16="http://schemas.microsoft.com/office/drawing/2014/main" id="{67AA4B96-D0D7-D38F-457D-DBE2CC691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96" y="1322987"/>
            <a:ext cx="3487408" cy="348740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1C6FA46-72C8-55DC-1869-FAA8E4582722}"/>
              </a:ext>
            </a:extLst>
          </p:cNvPr>
          <p:cNvSpPr txBox="1"/>
          <p:nvPr/>
        </p:nvSpPr>
        <p:spPr>
          <a:xfrm>
            <a:off x="500332" y="276045"/>
            <a:ext cx="1100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Models of Implementation of Article 12 of the Convention on the Rights of Persons with Disabilities (CRPD)</a:t>
            </a:r>
            <a:r>
              <a:rPr lang="pl-PL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Private and Criminal Law Aspects</a:t>
            </a:r>
            <a:r>
              <a:rPr lang="pl-PL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pl-PL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QR </a:t>
            </a:r>
            <a:r>
              <a:rPr lang="pl-PL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Code</a:t>
            </a:r>
            <a:r>
              <a:rPr lang="pl-PL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b="1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5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b="1" dirty="0" err="1"/>
              <a:t>Introduction</a:t>
            </a:r>
            <a:r>
              <a:rPr lang="pl-PL" b="1" dirty="0"/>
              <a:t>.</a:t>
            </a:r>
          </a:p>
          <a:p>
            <a:pPr marL="457200" indent="-457200">
              <a:buAutoNum type="arabicPeriod"/>
            </a:pPr>
            <a:r>
              <a:rPr lang="en-US" b="1" dirty="0"/>
              <a:t>Article 12 of the</a:t>
            </a:r>
            <a:r>
              <a:rPr lang="pl-PL" b="1" dirty="0"/>
              <a:t> CRPD – from the </a:t>
            </a:r>
            <a:r>
              <a:rPr lang="pl-PL" b="1" dirty="0" err="1"/>
              <a:t>perspective</a:t>
            </a:r>
            <a:r>
              <a:rPr lang="pl-PL" b="1" dirty="0"/>
              <a:t> of </a:t>
            </a:r>
            <a:r>
              <a:rPr lang="pl-PL" b="1" dirty="0" err="1"/>
              <a:t>private</a:t>
            </a:r>
            <a:r>
              <a:rPr lang="pl-PL" b="1" dirty="0"/>
              <a:t> law.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b="1" dirty="0"/>
              <a:t>Article 12 of the CRPD</a:t>
            </a:r>
            <a:r>
              <a:rPr lang="pl-PL" b="1" dirty="0"/>
              <a:t> – </a:t>
            </a:r>
            <a:r>
              <a:rPr lang="pl-PL" b="1" dirty="0" err="1"/>
              <a:t>many</a:t>
            </a:r>
            <a:r>
              <a:rPr lang="pl-PL" b="1" dirty="0"/>
              <a:t> </a:t>
            </a:r>
            <a:r>
              <a:rPr lang="pl-PL" b="1" dirty="0" err="1"/>
              <a:t>research</a:t>
            </a:r>
            <a:r>
              <a:rPr lang="pl-PL" b="1" dirty="0"/>
              <a:t> </a:t>
            </a:r>
            <a:r>
              <a:rPr lang="pl-PL" b="1" dirty="0" err="1"/>
              <a:t>perspectives</a:t>
            </a:r>
            <a:r>
              <a:rPr lang="pl-PL" b="1" dirty="0"/>
              <a:t>.</a:t>
            </a:r>
          </a:p>
          <a:p>
            <a:pPr marL="457200" indent="-457200" algn="just">
              <a:buAutoNum type="arabicPeriod"/>
            </a:pPr>
            <a:r>
              <a:rPr lang="pl-PL" b="1" dirty="0" err="1"/>
              <a:t>Implementation</a:t>
            </a:r>
            <a:r>
              <a:rPr lang="pl-PL" b="1" dirty="0"/>
              <a:t> of </a:t>
            </a:r>
            <a:r>
              <a:rPr lang="pl-PL" b="1" dirty="0" err="1"/>
              <a:t>Article</a:t>
            </a:r>
            <a:r>
              <a:rPr lang="pl-PL" b="1" dirty="0"/>
              <a:t> 12 of the CRPD in Poland in 2020 (</a:t>
            </a:r>
            <a:r>
              <a:rPr lang="pl-PL" b="1" dirty="0" err="1"/>
              <a:t>beginning</a:t>
            </a:r>
            <a:r>
              <a:rPr lang="pl-PL" b="1" dirty="0"/>
              <a:t> of the </a:t>
            </a:r>
            <a:r>
              <a:rPr lang="pl-PL" b="1" dirty="0" err="1"/>
              <a:t>project</a:t>
            </a:r>
            <a:r>
              <a:rPr lang="pl-PL" b="1" dirty="0"/>
              <a:t>).</a:t>
            </a:r>
          </a:p>
          <a:p>
            <a:pPr marL="457200" indent="-457200">
              <a:buAutoNum type="arabicPeriod"/>
            </a:pPr>
            <a:r>
              <a:rPr lang="pl-PL" b="1" dirty="0" err="1"/>
              <a:t>Main</a:t>
            </a:r>
            <a:r>
              <a:rPr lang="pl-PL" b="1" dirty="0"/>
              <a:t> </a:t>
            </a:r>
            <a:r>
              <a:rPr lang="pl-PL" b="1" dirty="0" err="1"/>
              <a:t>research</a:t>
            </a:r>
            <a:r>
              <a:rPr lang="pl-PL" b="1" dirty="0"/>
              <a:t> </a:t>
            </a:r>
            <a:r>
              <a:rPr lang="pl-PL" b="1" dirty="0" err="1"/>
              <a:t>tasks</a:t>
            </a:r>
            <a:r>
              <a:rPr lang="pl-PL" b="1" dirty="0"/>
              <a:t>.</a:t>
            </a:r>
          </a:p>
          <a:p>
            <a:pPr marL="457200" indent="-457200">
              <a:buAutoNum type="arabicPeriod"/>
            </a:pPr>
            <a:r>
              <a:rPr lang="pl-PL" b="1" dirty="0" err="1"/>
              <a:t>Methodology</a:t>
            </a:r>
            <a:r>
              <a:rPr lang="pl-PL" b="1" dirty="0"/>
              <a:t> of the </a:t>
            </a:r>
            <a:r>
              <a:rPr lang="pl-PL" b="1" dirty="0" err="1"/>
              <a:t>project</a:t>
            </a:r>
            <a:r>
              <a:rPr lang="pl-PL" b="1" dirty="0"/>
              <a:t>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b="1" dirty="0" err="1"/>
              <a:t>Navigation</a:t>
            </a:r>
            <a:r>
              <a:rPr lang="pl-PL" b="1" dirty="0"/>
              <a:t> of the </a:t>
            </a:r>
            <a:r>
              <a:rPr lang="pl-PL" b="1" dirty="0" err="1"/>
              <a:t>project</a:t>
            </a:r>
            <a:r>
              <a:rPr lang="pl-PL" b="1" dirty="0"/>
              <a:t>.</a:t>
            </a:r>
          </a:p>
          <a:p>
            <a:pPr marL="457200" indent="-457200">
              <a:buAutoNum type="arabicPeriod"/>
            </a:pPr>
            <a:r>
              <a:rPr lang="pl-PL" b="1" dirty="0" err="1"/>
              <a:t>Summary</a:t>
            </a:r>
            <a:r>
              <a:rPr lang="pl-PL" b="1" dirty="0"/>
              <a:t> – the </a:t>
            </a:r>
            <a:r>
              <a:rPr lang="pl-PL" b="1" dirty="0" err="1"/>
              <a:t>main</a:t>
            </a:r>
            <a:r>
              <a:rPr lang="pl-PL" b="1" dirty="0"/>
              <a:t> </a:t>
            </a:r>
            <a:r>
              <a:rPr lang="pl-PL" b="1" dirty="0" err="1"/>
              <a:t>research</a:t>
            </a:r>
            <a:r>
              <a:rPr lang="pl-PL" b="1" dirty="0"/>
              <a:t> </a:t>
            </a:r>
            <a:r>
              <a:rPr lang="pl-PL" b="1" dirty="0" err="1"/>
              <a:t>conclusions</a:t>
            </a:r>
            <a:r>
              <a:rPr lang="pl-PL" b="1" dirty="0"/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23390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ED5A84E-9190-FB8D-084B-1289D4FE3D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8" y="1406106"/>
            <a:ext cx="11348938" cy="4292050"/>
          </a:xfrm>
        </p:spPr>
        <p:txBody>
          <a:bodyPr/>
          <a:lstStyle/>
          <a:p>
            <a:r>
              <a:rPr lang="pl-PL" sz="1600" b="1" dirty="0"/>
              <a:t>Art. 12 of the CRPD – </a:t>
            </a:r>
            <a:r>
              <a:rPr lang="pl-PL" sz="1600" b="1" dirty="0" err="1"/>
              <a:t>equal</a:t>
            </a:r>
            <a:r>
              <a:rPr lang="pl-PL" sz="1600" b="1" dirty="0"/>
              <a:t> </a:t>
            </a:r>
            <a:r>
              <a:rPr lang="pl-PL" sz="1600" b="1" dirty="0" err="1"/>
              <a:t>recognition</a:t>
            </a:r>
            <a:r>
              <a:rPr lang="pl-PL" sz="1600" b="1" dirty="0"/>
              <a:t> </a:t>
            </a:r>
            <a:r>
              <a:rPr lang="pl-PL" sz="1600" b="1" dirty="0" err="1"/>
              <a:t>before</a:t>
            </a:r>
            <a:r>
              <a:rPr lang="pl-PL" sz="1600" b="1" dirty="0"/>
              <a:t> the law.</a:t>
            </a:r>
          </a:p>
          <a:p>
            <a:pPr algn="just"/>
            <a:r>
              <a:rPr lang="pl-PL" sz="1600" dirty="0" err="1"/>
              <a:t>Equal</a:t>
            </a:r>
            <a:r>
              <a:rPr lang="pl-PL" sz="1600" dirty="0"/>
              <a:t> </a:t>
            </a:r>
            <a:r>
              <a:rPr lang="pl-PL" sz="1600" dirty="0" err="1"/>
              <a:t>recognition</a:t>
            </a:r>
            <a:r>
              <a:rPr lang="pl-PL" sz="1600" dirty="0"/>
              <a:t> </a:t>
            </a:r>
            <a:r>
              <a:rPr lang="pl-PL" sz="1600" dirty="0" err="1"/>
              <a:t>before</a:t>
            </a:r>
            <a:r>
              <a:rPr lang="pl-PL" sz="1600" dirty="0"/>
              <a:t> the law (</a:t>
            </a:r>
            <a:r>
              <a:rPr lang="pl-PL" sz="1600" dirty="0" err="1"/>
              <a:t>entire</a:t>
            </a:r>
            <a:r>
              <a:rPr lang="pl-PL" sz="1600" dirty="0"/>
              <a:t> law </a:t>
            </a:r>
            <a:r>
              <a:rPr lang="pl-PL" sz="1600" b="1" dirty="0"/>
              <a:t>in </a:t>
            </a:r>
            <a:r>
              <a:rPr lang="pl-PL" sz="1600" b="1" dirty="0" err="1"/>
              <a:t>particular</a:t>
            </a:r>
            <a:r>
              <a:rPr lang="pl-PL" sz="1600" b="1" dirty="0"/>
              <a:t> </a:t>
            </a:r>
            <a:r>
              <a:rPr lang="pl-PL" sz="1600" b="1" dirty="0" err="1"/>
              <a:t>private</a:t>
            </a:r>
            <a:r>
              <a:rPr lang="pl-PL" sz="1600" b="1" dirty="0"/>
              <a:t> law</a:t>
            </a:r>
            <a:r>
              <a:rPr lang="pl-PL" sz="1600" dirty="0"/>
              <a:t>). </a:t>
            </a:r>
            <a:r>
              <a:rPr lang="pl-PL" sz="1600" dirty="0" err="1"/>
              <a:t>Principle</a:t>
            </a:r>
            <a:r>
              <a:rPr lang="pl-PL" sz="1600" dirty="0"/>
              <a:t> of </a:t>
            </a:r>
            <a:r>
              <a:rPr lang="pl-PL" sz="1600" dirty="0" err="1"/>
              <a:t>equality</a:t>
            </a:r>
            <a:r>
              <a:rPr lang="pl-PL" sz="1600" dirty="0"/>
              <a:t> </a:t>
            </a:r>
            <a:r>
              <a:rPr lang="pl-PL" sz="1600" dirty="0" err="1"/>
              <a:t>is</a:t>
            </a:r>
            <a:r>
              <a:rPr lang="pl-PL" sz="1600" dirty="0"/>
              <a:t> one of the </a:t>
            </a:r>
            <a:r>
              <a:rPr lang="pl-PL" sz="1600" dirty="0" err="1"/>
              <a:t>fundamental</a:t>
            </a:r>
            <a:r>
              <a:rPr lang="pl-PL" sz="1600" dirty="0"/>
              <a:t> </a:t>
            </a:r>
            <a:r>
              <a:rPr lang="pl-PL" sz="1600" dirty="0" err="1"/>
              <a:t>principles</a:t>
            </a:r>
            <a:r>
              <a:rPr lang="pl-PL" sz="1600" dirty="0"/>
              <a:t> of </a:t>
            </a:r>
            <a:r>
              <a:rPr lang="pl-PL" sz="1600" dirty="0" err="1"/>
              <a:t>private</a:t>
            </a:r>
            <a:r>
              <a:rPr lang="pl-PL" sz="1600" dirty="0"/>
              <a:t> law </a:t>
            </a:r>
            <a:r>
              <a:rPr lang="pl-PL" sz="1600" dirty="0" err="1"/>
              <a:t>tied</a:t>
            </a:r>
            <a:r>
              <a:rPr lang="pl-PL" sz="1600" dirty="0"/>
              <a:t> to the </a:t>
            </a:r>
            <a:r>
              <a:rPr lang="pl-PL" sz="1600" dirty="0" err="1"/>
              <a:t>principle</a:t>
            </a:r>
            <a:r>
              <a:rPr lang="pl-PL" sz="1600" dirty="0"/>
              <a:t> of </a:t>
            </a:r>
            <a:r>
              <a:rPr lang="pl-PL" sz="1600" dirty="0" err="1"/>
              <a:t>autonomy</a:t>
            </a:r>
            <a:r>
              <a:rPr lang="pl-PL" sz="1600" dirty="0"/>
              <a:t> (</a:t>
            </a:r>
            <a:r>
              <a:rPr lang="pl-PL" sz="1600" dirty="0" err="1"/>
              <a:t>interrelated</a:t>
            </a:r>
            <a:r>
              <a:rPr lang="pl-PL" sz="1600" dirty="0"/>
              <a:t>).</a:t>
            </a:r>
          </a:p>
          <a:p>
            <a:pPr algn="just"/>
            <a:r>
              <a:rPr lang="pl-PL" sz="1600" b="1" dirty="0"/>
              <a:t>a. </a:t>
            </a:r>
            <a:r>
              <a:rPr lang="pl-PL" sz="1600" dirty="0"/>
              <a:t>T</a:t>
            </a:r>
            <a:r>
              <a:rPr lang="en-US" sz="1600" dirty="0"/>
              <a:t>he right to </a:t>
            </a:r>
            <a:r>
              <a:rPr lang="en-US" sz="1600" b="1" dirty="0"/>
              <a:t>recognition everywhere </a:t>
            </a:r>
            <a:r>
              <a:rPr lang="en-US" sz="1600" dirty="0"/>
              <a:t>as persons before the law</a:t>
            </a:r>
            <a:r>
              <a:rPr lang="pl-PL" sz="1600" dirty="0"/>
              <a:t> (</a:t>
            </a:r>
            <a:r>
              <a:rPr lang="pl-PL" sz="1600" dirty="0" err="1"/>
              <a:t>entire</a:t>
            </a:r>
            <a:r>
              <a:rPr lang="pl-PL" sz="1600" dirty="0"/>
              <a:t> law </a:t>
            </a:r>
            <a:r>
              <a:rPr lang="pl-PL" sz="1600" b="1" dirty="0"/>
              <a:t>in </a:t>
            </a:r>
            <a:r>
              <a:rPr lang="pl-PL" sz="1600" b="1" dirty="0" err="1"/>
              <a:t>particular</a:t>
            </a:r>
            <a:r>
              <a:rPr lang="pl-PL" sz="1600" b="1" dirty="0"/>
              <a:t> </a:t>
            </a:r>
            <a:r>
              <a:rPr lang="pl-PL" sz="1600" b="1" dirty="0" err="1"/>
              <a:t>private</a:t>
            </a:r>
            <a:r>
              <a:rPr lang="pl-PL" sz="1600" b="1" dirty="0"/>
              <a:t> law</a:t>
            </a:r>
            <a:r>
              <a:rPr lang="pl-PL" sz="1600" dirty="0"/>
              <a:t>) – </a:t>
            </a:r>
            <a:r>
              <a:rPr lang="pl-PL" sz="1600" dirty="0" err="1"/>
              <a:t>it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be </a:t>
            </a:r>
            <a:r>
              <a:rPr lang="pl-PL" sz="1600" dirty="0" err="1"/>
              <a:t>understood</a:t>
            </a:r>
            <a:r>
              <a:rPr lang="pl-PL" sz="1600" dirty="0"/>
              <a:t> in </a:t>
            </a:r>
            <a:r>
              <a:rPr lang="pl-PL" sz="1600" dirty="0" err="1"/>
              <a:t>particular</a:t>
            </a:r>
            <a:r>
              <a:rPr lang="pl-PL" sz="1600" dirty="0"/>
              <a:t> as </a:t>
            </a:r>
            <a:r>
              <a:rPr lang="pl-PL" sz="1600" dirty="0" err="1"/>
              <a:t>recognition</a:t>
            </a:r>
            <a:r>
              <a:rPr lang="pl-PL" sz="1600" dirty="0"/>
              <a:t> </a:t>
            </a:r>
            <a:r>
              <a:rPr lang="pl-PL" sz="1600" dirty="0" err="1"/>
              <a:t>each</a:t>
            </a:r>
            <a:r>
              <a:rPr lang="pl-PL" sz="1600" dirty="0"/>
              <a:t> person as a </a:t>
            </a:r>
            <a:r>
              <a:rPr lang="pl-PL" sz="1600" dirty="0" err="1"/>
              <a:t>subject</a:t>
            </a:r>
            <a:r>
              <a:rPr lang="pl-PL" sz="1600" dirty="0"/>
              <a:t> of law </a:t>
            </a:r>
            <a:r>
              <a:rPr lang="pl-PL" sz="1600" dirty="0" err="1"/>
              <a:t>capable</a:t>
            </a:r>
            <a:r>
              <a:rPr lang="pl-PL" sz="1600" dirty="0"/>
              <a:t> to </a:t>
            </a:r>
            <a:r>
              <a:rPr lang="pl-PL" sz="1600" dirty="0" err="1"/>
              <a:t>have</a:t>
            </a:r>
            <a:r>
              <a:rPr lang="pl-PL" sz="1600" dirty="0"/>
              <a:t> </a:t>
            </a:r>
            <a:r>
              <a:rPr lang="pl-PL" sz="1600" dirty="0" err="1"/>
              <a:t>rights</a:t>
            </a:r>
            <a:r>
              <a:rPr lang="pl-PL" sz="1600" dirty="0"/>
              <a:t>, be </a:t>
            </a:r>
            <a:r>
              <a:rPr lang="pl-PL" sz="1600" dirty="0" err="1"/>
              <a:t>an</a:t>
            </a:r>
            <a:r>
              <a:rPr lang="pl-PL" sz="1600" dirty="0"/>
              <a:t> </a:t>
            </a:r>
            <a:r>
              <a:rPr lang="pl-PL" sz="1600" dirty="0" err="1"/>
              <a:t>addressee</a:t>
            </a:r>
            <a:r>
              <a:rPr lang="pl-PL" sz="1600" dirty="0"/>
              <a:t> of </a:t>
            </a:r>
            <a:r>
              <a:rPr lang="pl-PL" sz="1600" dirty="0" err="1"/>
              <a:t>duties</a:t>
            </a:r>
            <a:r>
              <a:rPr lang="pl-PL" sz="1600" dirty="0"/>
              <a:t> and </a:t>
            </a:r>
            <a:r>
              <a:rPr lang="pl-PL" sz="1600" dirty="0" err="1"/>
              <a:t>bear</a:t>
            </a:r>
            <a:r>
              <a:rPr lang="pl-PL" sz="1600" dirty="0"/>
              <a:t> </a:t>
            </a:r>
            <a:r>
              <a:rPr lang="pl-PL" sz="1600" dirty="0" err="1"/>
              <a:t>liability</a:t>
            </a:r>
            <a:r>
              <a:rPr lang="pl-PL" sz="1600" dirty="0"/>
              <a:t>.</a:t>
            </a:r>
            <a:endParaRPr lang="en-US" sz="1600" dirty="0"/>
          </a:p>
          <a:p>
            <a:pPr algn="just"/>
            <a:r>
              <a:rPr lang="pl-PL" sz="1600" b="1" dirty="0"/>
              <a:t>b</a:t>
            </a:r>
            <a:r>
              <a:rPr lang="en-US" sz="1600" b="1" dirty="0"/>
              <a:t>. </a:t>
            </a:r>
            <a:r>
              <a:rPr lang="pl-PL" sz="1600" dirty="0"/>
              <a:t>The </a:t>
            </a:r>
            <a:r>
              <a:rPr lang="pl-PL" sz="1600" dirty="0" err="1"/>
              <a:t>right</a:t>
            </a:r>
            <a:r>
              <a:rPr lang="pl-PL" sz="1600" dirty="0"/>
              <a:t> to </a:t>
            </a:r>
            <a:r>
              <a:rPr lang="en-US" sz="1600" b="1" dirty="0"/>
              <a:t>enjoy legal capacity </a:t>
            </a:r>
            <a:r>
              <a:rPr lang="en-US" sz="1600" dirty="0"/>
              <a:t>on an </a:t>
            </a:r>
            <a:r>
              <a:rPr lang="en-US" sz="1600" b="1" dirty="0"/>
              <a:t>equal </a:t>
            </a:r>
            <a:r>
              <a:rPr lang="en-US" sz="1600" dirty="0"/>
              <a:t>basis with others in all aspects of life</a:t>
            </a:r>
            <a:r>
              <a:rPr lang="pl-PL" sz="1600" dirty="0"/>
              <a:t> - </a:t>
            </a:r>
            <a:r>
              <a:rPr lang="pl-PL" sz="1600" dirty="0" err="1"/>
              <a:t>it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be </a:t>
            </a:r>
            <a:r>
              <a:rPr lang="pl-PL" sz="1600" dirty="0" err="1"/>
              <a:t>understood</a:t>
            </a:r>
            <a:r>
              <a:rPr lang="pl-PL" sz="1600" dirty="0"/>
              <a:t> as a </a:t>
            </a:r>
            <a:r>
              <a:rPr lang="pl-PL" sz="1600" dirty="0" err="1"/>
              <a:t>guarantee</a:t>
            </a:r>
            <a:r>
              <a:rPr lang="pl-PL" sz="1600" dirty="0"/>
              <a:t> </a:t>
            </a:r>
            <a:r>
              <a:rPr lang="pl-PL" sz="1600" dirty="0" err="1"/>
              <a:t>preventing</a:t>
            </a:r>
            <a:r>
              <a:rPr lang="pl-PL" sz="1600" dirty="0"/>
              <a:t> </a:t>
            </a:r>
            <a:r>
              <a:rPr lang="pl-PL" sz="1600" b="1" dirty="0"/>
              <a:t>in </a:t>
            </a:r>
            <a:r>
              <a:rPr lang="pl-PL" sz="1600" b="1" dirty="0" err="1"/>
              <a:t>particular</a:t>
            </a:r>
            <a:r>
              <a:rPr lang="pl-PL" sz="1600" b="1" dirty="0"/>
              <a:t> from </a:t>
            </a:r>
            <a:r>
              <a:rPr lang="pl-PL" sz="1600" b="1" dirty="0" err="1"/>
              <a:t>limiting</a:t>
            </a:r>
            <a:r>
              <a:rPr lang="pl-PL" sz="1600" b="1" dirty="0"/>
              <a:t> </a:t>
            </a:r>
            <a:r>
              <a:rPr lang="pl-PL" sz="1600" b="1" dirty="0" err="1"/>
              <a:t>active</a:t>
            </a:r>
            <a:r>
              <a:rPr lang="pl-PL" sz="1600" b="1" dirty="0"/>
              <a:t> </a:t>
            </a:r>
            <a:r>
              <a:rPr lang="pl-PL" sz="1600" b="1" dirty="0" err="1"/>
              <a:t>legal</a:t>
            </a:r>
            <a:r>
              <a:rPr lang="pl-PL" sz="1600" b="1" dirty="0"/>
              <a:t> </a:t>
            </a:r>
            <a:r>
              <a:rPr lang="pl-PL" sz="1600" b="1" dirty="0" err="1"/>
              <a:t>capacity</a:t>
            </a:r>
            <a:r>
              <a:rPr lang="pl-PL" sz="1600" dirty="0"/>
              <a:t> of </a:t>
            </a:r>
            <a:r>
              <a:rPr lang="pl-PL" sz="1600" dirty="0" err="1"/>
              <a:t>natural</a:t>
            </a:r>
            <a:r>
              <a:rPr lang="pl-PL" sz="1600" dirty="0"/>
              <a:t> </a:t>
            </a:r>
            <a:r>
              <a:rPr lang="pl-PL" sz="1600" dirty="0" err="1"/>
              <a:t>persons</a:t>
            </a:r>
            <a:r>
              <a:rPr lang="pl-PL" sz="1600" dirty="0"/>
              <a:t>, </a:t>
            </a:r>
            <a:r>
              <a:rPr lang="pl-PL" sz="1600" dirty="0" err="1"/>
              <a:t>which</a:t>
            </a:r>
            <a:r>
              <a:rPr lang="pl-PL" sz="1600" dirty="0"/>
              <a:t>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regulated</a:t>
            </a:r>
            <a:r>
              <a:rPr lang="pl-PL" sz="1600" dirty="0"/>
              <a:t> in </a:t>
            </a:r>
            <a:r>
              <a:rPr lang="pl-PL" sz="1600" b="1" dirty="0" err="1"/>
              <a:t>private</a:t>
            </a:r>
            <a:r>
              <a:rPr lang="pl-PL" sz="1600" b="1" dirty="0"/>
              <a:t> law </a:t>
            </a:r>
            <a:r>
              <a:rPr lang="pl-PL" sz="1600" dirty="0"/>
              <a:t>(</a:t>
            </a:r>
            <a:r>
              <a:rPr lang="pl-PL" sz="1600" dirty="0" err="1"/>
              <a:t>age</a:t>
            </a:r>
            <a:r>
              <a:rPr lang="pl-PL" sz="1600" dirty="0"/>
              <a:t> of </a:t>
            </a:r>
            <a:r>
              <a:rPr lang="pl-PL" sz="1600" dirty="0" err="1"/>
              <a:t>minority</a:t>
            </a:r>
            <a:r>
              <a:rPr lang="pl-PL" sz="1600" dirty="0"/>
              <a:t>, </a:t>
            </a:r>
            <a:r>
              <a:rPr lang="pl-PL" sz="1600" dirty="0" err="1"/>
              <a:t>majority</a:t>
            </a:r>
            <a:r>
              <a:rPr lang="pl-PL" sz="1600" dirty="0"/>
              <a:t>, </a:t>
            </a:r>
            <a:r>
              <a:rPr lang="pl-PL" sz="1600" dirty="0" err="1"/>
              <a:t>power</a:t>
            </a:r>
            <a:r>
              <a:rPr lang="pl-PL" sz="1600" dirty="0"/>
              <a:t> of </a:t>
            </a:r>
            <a:r>
              <a:rPr lang="pl-PL" sz="1600" dirty="0" err="1"/>
              <a:t>attorney</a:t>
            </a:r>
            <a:r>
              <a:rPr lang="pl-PL" sz="1600" dirty="0"/>
              <a:t>, </a:t>
            </a:r>
            <a:r>
              <a:rPr lang="pl-PL" sz="1600" dirty="0" err="1"/>
              <a:t>agency</a:t>
            </a:r>
            <a:r>
              <a:rPr lang="pl-PL" sz="1600" dirty="0"/>
              <a:t>, </a:t>
            </a:r>
            <a:r>
              <a:rPr lang="pl-PL" sz="1600" dirty="0" err="1"/>
              <a:t>curatorship</a:t>
            </a:r>
            <a:r>
              <a:rPr lang="pl-PL" sz="1600" dirty="0"/>
              <a:t>, </a:t>
            </a:r>
            <a:r>
              <a:rPr lang="pl-PL" sz="1600" dirty="0" err="1"/>
              <a:t>guardianship</a:t>
            </a:r>
            <a:r>
              <a:rPr lang="pl-PL" sz="1600" dirty="0"/>
              <a:t>), but </a:t>
            </a:r>
            <a:r>
              <a:rPr lang="pl-PL" sz="1600" b="1" dirty="0" err="1"/>
              <a:t>relevant</a:t>
            </a:r>
            <a:r>
              <a:rPr lang="pl-PL" sz="1600" b="1" dirty="0"/>
              <a:t> in </a:t>
            </a:r>
            <a:r>
              <a:rPr lang="pl-PL" sz="1600" b="1" dirty="0" err="1"/>
              <a:t>many</a:t>
            </a:r>
            <a:r>
              <a:rPr lang="pl-PL" sz="1600" b="1" dirty="0"/>
              <a:t> </a:t>
            </a:r>
            <a:r>
              <a:rPr lang="pl-PL" sz="1600" b="1" dirty="0" err="1"/>
              <a:t>others</a:t>
            </a:r>
            <a:r>
              <a:rPr lang="pl-PL" sz="1600" b="1" dirty="0"/>
              <a:t> </a:t>
            </a:r>
            <a:r>
              <a:rPr lang="pl-PL" sz="1600" b="1" dirty="0" err="1"/>
              <a:t>areas</a:t>
            </a:r>
            <a:r>
              <a:rPr lang="pl-PL" sz="1600" b="1" dirty="0"/>
              <a:t> of law </a:t>
            </a:r>
            <a:r>
              <a:rPr lang="pl-PL" sz="1600" dirty="0"/>
              <a:t>(</a:t>
            </a:r>
            <a:r>
              <a:rPr lang="pl-PL" sz="1600" dirty="0" err="1"/>
              <a:t>like</a:t>
            </a:r>
            <a:r>
              <a:rPr lang="pl-PL" sz="1600" dirty="0"/>
              <a:t> </a:t>
            </a:r>
            <a:r>
              <a:rPr lang="pl-PL" sz="1600" dirty="0" err="1"/>
              <a:t>voting</a:t>
            </a:r>
            <a:r>
              <a:rPr lang="pl-PL" sz="1600" dirty="0"/>
              <a:t> </a:t>
            </a:r>
            <a:r>
              <a:rPr lang="pl-PL" sz="1600" dirty="0" err="1"/>
              <a:t>rights</a:t>
            </a:r>
            <a:r>
              <a:rPr lang="pl-PL" sz="1600" dirty="0"/>
              <a:t>, performing </a:t>
            </a:r>
            <a:r>
              <a:rPr lang="pl-PL" sz="1600" dirty="0" err="1"/>
              <a:t>professions</a:t>
            </a:r>
            <a:r>
              <a:rPr lang="pl-PL" sz="1600" dirty="0"/>
              <a:t> </a:t>
            </a:r>
            <a:r>
              <a:rPr lang="pl-PL" sz="1600" dirty="0" err="1"/>
              <a:t>like</a:t>
            </a:r>
            <a:r>
              <a:rPr lang="pl-PL" sz="1600" dirty="0"/>
              <a:t> a public </a:t>
            </a:r>
            <a:r>
              <a:rPr lang="pl-PL" sz="1600" dirty="0" err="1"/>
              <a:t>notary</a:t>
            </a:r>
            <a:r>
              <a:rPr lang="pl-PL" sz="1600" dirty="0"/>
              <a:t>, a </a:t>
            </a:r>
            <a:r>
              <a:rPr lang="pl-PL" sz="1600" dirty="0" err="1"/>
              <a:t>bailiff</a:t>
            </a:r>
            <a:r>
              <a:rPr lang="pl-PL" sz="1600" dirty="0"/>
              <a:t>, </a:t>
            </a:r>
            <a:r>
              <a:rPr lang="pl-PL" sz="1600" dirty="0" err="1"/>
              <a:t>an</a:t>
            </a:r>
            <a:r>
              <a:rPr lang="pl-PL" sz="1600" dirty="0"/>
              <a:t> </a:t>
            </a:r>
            <a:r>
              <a:rPr lang="pl-PL" sz="1600" dirty="0" err="1"/>
              <a:t>advocate</a:t>
            </a:r>
            <a:r>
              <a:rPr lang="pl-PL" sz="1600" dirty="0"/>
              <a:t> </a:t>
            </a:r>
            <a:r>
              <a:rPr lang="pl-PL" sz="1600" dirty="0" err="1"/>
              <a:t>or</a:t>
            </a:r>
            <a:r>
              <a:rPr lang="pl-PL" sz="1600" dirty="0"/>
              <a:t> a </a:t>
            </a:r>
            <a:r>
              <a:rPr lang="pl-PL" sz="1600" dirty="0" err="1"/>
              <a:t>legal</a:t>
            </a:r>
            <a:r>
              <a:rPr lang="pl-PL" sz="1600" dirty="0"/>
              <a:t> </a:t>
            </a:r>
            <a:r>
              <a:rPr lang="pl-PL" sz="1600" dirty="0" err="1"/>
              <a:t>counsel</a:t>
            </a:r>
            <a:r>
              <a:rPr lang="pl-PL" sz="1600" dirty="0"/>
              <a:t>).</a:t>
            </a:r>
          </a:p>
          <a:p>
            <a:pPr algn="just"/>
            <a:r>
              <a:rPr lang="pl-PL" sz="1600" b="1" dirty="0"/>
              <a:t>c. </a:t>
            </a:r>
            <a:r>
              <a:rPr lang="pl-PL" sz="1600" dirty="0"/>
              <a:t>A</a:t>
            </a:r>
            <a:r>
              <a:rPr lang="en-US" sz="1600" dirty="0" err="1"/>
              <a:t>ppropriate</a:t>
            </a:r>
            <a:r>
              <a:rPr lang="en-US" sz="1600" dirty="0"/>
              <a:t> measures to provide </a:t>
            </a:r>
            <a:r>
              <a:rPr lang="en-US" sz="1600" b="1" dirty="0"/>
              <a:t>access </a:t>
            </a:r>
            <a:r>
              <a:rPr lang="en-US" sz="1600" dirty="0"/>
              <a:t>by persons with disabilities </a:t>
            </a:r>
            <a:r>
              <a:rPr lang="en-US" sz="1600" b="1" dirty="0"/>
              <a:t>to the support </a:t>
            </a:r>
            <a:r>
              <a:rPr lang="en-US" sz="1600" dirty="0"/>
              <a:t>they may require in exercising their legal capacity</a:t>
            </a:r>
            <a:r>
              <a:rPr lang="pl-PL" sz="1600" dirty="0"/>
              <a:t> – </a:t>
            </a:r>
            <a:r>
              <a:rPr lang="pl-PL" sz="1600" b="1" dirty="0" err="1"/>
              <a:t>support</a:t>
            </a:r>
            <a:r>
              <a:rPr lang="pl-PL" sz="1600" b="1" dirty="0"/>
              <a:t> </a:t>
            </a:r>
            <a:r>
              <a:rPr lang="pl-PL" sz="1600" dirty="0" err="1"/>
              <a:t>regulated</a:t>
            </a:r>
            <a:r>
              <a:rPr lang="pl-PL" sz="1600" dirty="0"/>
              <a:t> in </a:t>
            </a:r>
            <a:r>
              <a:rPr lang="pl-PL" sz="1600" b="1" dirty="0" err="1"/>
              <a:t>private</a:t>
            </a:r>
            <a:r>
              <a:rPr lang="pl-PL" sz="1600" b="1" dirty="0"/>
              <a:t> </a:t>
            </a:r>
            <a:r>
              <a:rPr lang="pl-PL" sz="1600" dirty="0"/>
              <a:t>(</a:t>
            </a:r>
            <a:r>
              <a:rPr lang="pl-PL" sz="1600" dirty="0" err="1"/>
              <a:t>power</a:t>
            </a:r>
            <a:r>
              <a:rPr lang="pl-PL" sz="1600" dirty="0"/>
              <a:t> of </a:t>
            </a:r>
            <a:r>
              <a:rPr lang="pl-PL" sz="1600" dirty="0" err="1"/>
              <a:t>attorney</a:t>
            </a:r>
            <a:r>
              <a:rPr lang="pl-PL" sz="1600" dirty="0"/>
              <a:t>, </a:t>
            </a:r>
            <a:r>
              <a:rPr lang="pl-PL" sz="1600" dirty="0" err="1"/>
              <a:t>curatorship</a:t>
            </a:r>
            <a:r>
              <a:rPr lang="pl-PL" sz="1600" dirty="0"/>
              <a:t>, </a:t>
            </a:r>
            <a:r>
              <a:rPr lang="pl-PL" sz="1600" dirty="0" err="1"/>
              <a:t>guardianship</a:t>
            </a:r>
            <a:r>
              <a:rPr lang="pl-PL" sz="1600" dirty="0"/>
              <a:t>) </a:t>
            </a:r>
            <a:r>
              <a:rPr lang="pl-PL" sz="1600" b="1" dirty="0" err="1"/>
              <a:t>or</a:t>
            </a:r>
            <a:r>
              <a:rPr lang="pl-PL" sz="1600" b="1" dirty="0"/>
              <a:t> public </a:t>
            </a:r>
            <a:r>
              <a:rPr lang="pl-PL" sz="1600" dirty="0"/>
              <a:t>law (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err="1"/>
              <a:t>aid</a:t>
            </a:r>
            <a:r>
              <a:rPr lang="pl-PL" sz="1600" dirty="0"/>
              <a:t>)</a:t>
            </a:r>
            <a:r>
              <a:rPr lang="en-US" sz="1600" dirty="0"/>
              <a:t>.</a:t>
            </a:r>
          </a:p>
          <a:p>
            <a:pPr algn="just"/>
            <a:r>
              <a:rPr lang="pl-PL" sz="1600" b="1" dirty="0"/>
              <a:t>d</a:t>
            </a:r>
            <a:r>
              <a:rPr lang="en-US" sz="1600" b="1" dirty="0"/>
              <a:t>.</a:t>
            </a:r>
            <a:r>
              <a:rPr lang="en-US" sz="1600" dirty="0"/>
              <a:t> </a:t>
            </a:r>
            <a:r>
              <a:rPr lang="pl-PL" sz="1600" dirty="0"/>
              <a:t>A</a:t>
            </a:r>
            <a:r>
              <a:rPr lang="en-US" sz="1600" dirty="0" err="1"/>
              <a:t>ll</a:t>
            </a:r>
            <a:r>
              <a:rPr lang="en-US" sz="1600" dirty="0"/>
              <a:t> </a:t>
            </a:r>
            <a:r>
              <a:rPr lang="en-US" sz="1600" b="1" dirty="0"/>
              <a:t>measures relate</a:t>
            </a:r>
            <a:r>
              <a:rPr lang="pl-PL" sz="1600" b="1" dirty="0"/>
              <a:t>d</a:t>
            </a:r>
            <a:r>
              <a:rPr lang="en-US" sz="1600" b="1" dirty="0"/>
              <a:t> to the exercise of legal capacity </a:t>
            </a:r>
            <a:r>
              <a:rPr lang="en-US" sz="1600" dirty="0"/>
              <a:t>provide for appropriate and effective </a:t>
            </a:r>
            <a:r>
              <a:rPr lang="en-US" sz="1600" b="1" dirty="0"/>
              <a:t>safeguards </a:t>
            </a:r>
            <a:r>
              <a:rPr lang="en-US" sz="1600" dirty="0"/>
              <a:t>to </a:t>
            </a:r>
            <a:r>
              <a:rPr lang="en-US" sz="1600" b="1" dirty="0"/>
              <a:t>prevent abuse </a:t>
            </a:r>
            <a:r>
              <a:rPr lang="en-US" sz="1600" dirty="0"/>
              <a:t>in accordance with international human rights law. </a:t>
            </a:r>
            <a:endParaRPr lang="pl-PL" sz="1600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BE8D041-C033-1AFD-6429-CC843D7C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13" y="0"/>
            <a:ext cx="10611368" cy="1063178"/>
          </a:xfrm>
        </p:spPr>
        <p:txBody>
          <a:bodyPr/>
          <a:lstStyle/>
          <a:p>
            <a:r>
              <a:rPr lang="pl-PL" sz="3200" dirty="0" err="1"/>
              <a:t>Introduction</a:t>
            </a:r>
            <a:br>
              <a:rPr lang="pl-PL" sz="3200" dirty="0"/>
            </a:br>
            <a:r>
              <a:rPr lang="pl-PL" sz="3200" dirty="0"/>
              <a:t>(To </a:t>
            </a:r>
            <a:r>
              <a:rPr lang="pl-PL" sz="3200" dirty="0" err="1"/>
              <a:t>what</a:t>
            </a:r>
            <a:r>
              <a:rPr lang="pl-PL" sz="3200" dirty="0"/>
              <a:t> </a:t>
            </a:r>
            <a:r>
              <a:rPr lang="pl-PL" sz="3200" dirty="0" err="1"/>
              <a:t>extent</a:t>
            </a:r>
            <a:r>
              <a:rPr lang="pl-PL" sz="3200" dirty="0"/>
              <a:t> Art. 12 of the CRPD </a:t>
            </a:r>
            <a:r>
              <a:rPr lang="pl-PL" sz="3200" dirty="0" err="1"/>
              <a:t>concerns</a:t>
            </a:r>
            <a:r>
              <a:rPr lang="pl-PL" sz="3200" dirty="0"/>
              <a:t> </a:t>
            </a:r>
            <a:r>
              <a:rPr lang="pl-PL" sz="3200" dirty="0" err="1"/>
              <a:t>private</a:t>
            </a:r>
            <a:r>
              <a:rPr lang="pl-PL" sz="3200" dirty="0"/>
              <a:t> law </a:t>
            </a:r>
            <a:r>
              <a:rPr lang="pl-PL" sz="3200" dirty="0" err="1"/>
              <a:t>issues</a:t>
            </a:r>
            <a:r>
              <a:rPr lang="pl-PL" sz="3200" dirty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12890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ED5A84E-9190-FB8D-084B-1289D4FE3D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658" y="1388853"/>
            <a:ext cx="11348938" cy="4309303"/>
          </a:xfrm>
        </p:spPr>
        <p:txBody>
          <a:bodyPr/>
          <a:lstStyle/>
          <a:p>
            <a:r>
              <a:rPr lang="pl-PL" sz="1800" b="1" dirty="0"/>
              <a:t>Art. 12 of the CRPD – </a:t>
            </a:r>
            <a:r>
              <a:rPr lang="pl-PL" sz="1800" b="1" dirty="0" err="1"/>
              <a:t>equal</a:t>
            </a:r>
            <a:r>
              <a:rPr lang="pl-PL" sz="1800" b="1" dirty="0"/>
              <a:t> </a:t>
            </a:r>
            <a:r>
              <a:rPr lang="pl-PL" sz="1800" b="1" dirty="0" err="1"/>
              <a:t>recognition</a:t>
            </a:r>
            <a:r>
              <a:rPr lang="pl-PL" sz="1800" b="1" dirty="0"/>
              <a:t> </a:t>
            </a:r>
            <a:r>
              <a:rPr lang="pl-PL" sz="1800" b="1" dirty="0" err="1"/>
              <a:t>before</a:t>
            </a:r>
            <a:r>
              <a:rPr lang="pl-PL" sz="1800" b="1" dirty="0"/>
              <a:t> the law.</a:t>
            </a:r>
          </a:p>
          <a:p>
            <a:pPr algn="just"/>
            <a:r>
              <a:rPr lang="pl-PL" sz="1800" dirty="0" err="1"/>
              <a:t>Equal</a:t>
            </a:r>
            <a:r>
              <a:rPr lang="pl-PL" sz="1800" dirty="0"/>
              <a:t> </a:t>
            </a:r>
            <a:r>
              <a:rPr lang="pl-PL" sz="1800" dirty="0" err="1"/>
              <a:t>recognition</a:t>
            </a:r>
            <a:r>
              <a:rPr lang="pl-PL" sz="1800" dirty="0"/>
              <a:t> </a:t>
            </a:r>
            <a:r>
              <a:rPr lang="pl-PL" sz="1800" dirty="0" err="1"/>
              <a:t>before</a:t>
            </a:r>
            <a:r>
              <a:rPr lang="pl-PL" sz="1800" dirty="0"/>
              <a:t> the law (</a:t>
            </a:r>
            <a:r>
              <a:rPr lang="pl-PL" sz="1800" dirty="0" err="1"/>
              <a:t>entire</a:t>
            </a:r>
            <a:r>
              <a:rPr lang="pl-PL" sz="1800" dirty="0"/>
              <a:t> law </a:t>
            </a:r>
            <a:r>
              <a:rPr lang="pl-PL" sz="1800" b="1" dirty="0"/>
              <a:t>in </a:t>
            </a:r>
            <a:r>
              <a:rPr lang="pl-PL" sz="1800" b="1" dirty="0" err="1"/>
              <a:t>particular</a:t>
            </a:r>
            <a:r>
              <a:rPr lang="pl-PL" sz="1800" b="1" dirty="0"/>
              <a:t> </a:t>
            </a:r>
            <a:r>
              <a:rPr lang="pl-PL" sz="1800" b="1" dirty="0" err="1"/>
              <a:t>private</a:t>
            </a:r>
            <a:r>
              <a:rPr lang="pl-PL" sz="1800" b="1" dirty="0"/>
              <a:t> law</a:t>
            </a:r>
            <a:r>
              <a:rPr lang="pl-PL" sz="1800" dirty="0"/>
              <a:t>). </a:t>
            </a:r>
            <a:r>
              <a:rPr lang="pl-PL" sz="1800" dirty="0" err="1"/>
              <a:t>Principle</a:t>
            </a:r>
            <a:r>
              <a:rPr lang="pl-PL" sz="1800" dirty="0"/>
              <a:t> of </a:t>
            </a:r>
            <a:r>
              <a:rPr lang="pl-PL" sz="1800" dirty="0" err="1"/>
              <a:t>equality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one of the </a:t>
            </a:r>
            <a:r>
              <a:rPr lang="pl-PL" sz="1800" dirty="0" err="1"/>
              <a:t>fundamental</a:t>
            </a:r>
            <a:r>
              <a:rPr lang="pl-PL" sz="1800" dirty="0"/>
              <a:t> </a:t>
            </a:r>
            <a:r>
              <a:rPr lang="pl-PL" sz="1800" dirty="0" err="1"/>
              <a:t>principles</a:t>
            </a:r>
            <a:r>
              <a:rPr lang="pl-PL" sz="1800" dirty="0"/>
              <a:t> of </a:t>
            </a:r>
            <a:r>
              <a:rPr lang="pl-PL" sz="1800" dirty="0" err="1"/>
              <a:t>private</a:t>
            </a:r>
            <a:r>
              <a:rPr lang="pl-PL" sz="1800" dirty="0"/>
              <a:t> law </a:t>
            </a:r>
            <a:r>
              <a:rPr lang="pl-PL" sz="1800" dirty="0" err="1"/>
              <a:t>tied</a:t>
            </a:r>
            <a:r>
              <a:rPr lang="pl-PL" sz="1800" dirty="0"/>
              <a:t> to the </a:t>
            </a:r>
            <a:r>
              <a:rPr lang="pl-PL" sz="1800" dirty="0" err="1"/>
              <a:t>principle</a:t>
            </a:r>
            <a:r>
              <a:rPr lang="pl-PL" sz="1800" dirty="0"/>
              <a:t> of </a:t>
            </a:r>
            <a:r>
              <a:rPr lang="pl-PL" sz="1800" dirty="0" err="1"/>
              <a:t>autonomy</a:t>
            </a:r>
            <a:r>
              <a:rPr lang="pl-PL" sz="1800" dirty="0"/>
              <a:t> (</a:t>
            </a:r>
            <a:r>
              <a:rPr lang="pl-PL" sz="1800" dirty="0" err="1"/>
              <a:t>interelated</a:t>
            </a:r>
            <a:r>
              <a:rPr lang="pl-PL" sz="1800" dirty="0"/>
              <a:t>).</a:t>
            </a:r>
          </a:p>
          <a:p>
            <a:pPr algn="just"/>
            <a:r>
              <a:rPr lang="pl-PL" sz="1800" b="1" dirty="0"/>
              <a:t>e.</a:t>
            </a:r>
            <a:r>
              <a:rPr lang="pl-PL" sz="1800" dirty="0"/>
              <a:t> The </a:t>
            </a:r>
            <a:r>
              <a:rPr lang="pl-PL" sz="1800" b="1" dirty="0" err="1"/>
              <a:t>safeguards</a:t>
            </a:r>
            <a:r>
              <a:rPr lang="pl-PL" sz="1800" b="1" dirty="0"/>
              <a:t> </a:t>
            </a:r>
            <a:r>
              <a:rPr lang="en-US" sz="1800" dirty="0"/>
              <a:t>respect the </a:t>
            </a:r>
            <a:r>
              <a:rPr lang="en-US" sz="1800" b="1" dirty="0"/>
              <a:t>rights, will and preferences </a:t>
            </a:r>
            <a:r>
              <a:rPr lang="en-US" sz="1800" dirty="0"/>
              <a:t>of the person, are </a:t>
            </a:r>
            <a:r>
              <a:rPr lang="en-US" sz="1800" b="1" dirty="0"/>
              <a:t>free of conflict </a:t>
            </a:r>
            <a:r>
              <a:rPr lang="en-US" sz="1800" dirty="0"/>
              <a:t>of interest and undue influence, are </a:t>
            </a:r>
            <a:r>
              <a:rPr lang="en-US" sz="1800" b="1" dirty="0"/>
              <a:t>proportional </a:t>
            </a:r>
            <a:r>
              <a:rPr lang="en-US" sz="1800" dirty="0"/>
              <a:t>and </a:t>
            </a:r>
            <a:r>
              <a:rPr lang="en-US" sz="1800" b="1" dirty="0"/>
              <a:t>tailored </a:t>
            </a:r>
            <a:r>
              <a:rPr lang="en-US" sz="1800" dirty="0"/>
              <a:t>to the person's circumstances, apply for the </a:t>
            </a:r>
            <a:r>
              <a:rPr lang="en-US" sz="1800" b="1" dirty="0"/>
              <a:t>shortest time </a:t>
            </a:r>
            <a:r>
              <a:rPr lang="en-US" sz="1800" dirty="0"/>
              <a:t>possible and are subject to </a:t>
            </a:r>
            <a:r>
              <a:rPr lang="en-US" sz="1800" b="1" dirty="0"/>
              <a:t>regular review </a:t>
            </a:r>
            <a:r>
              <a:rPr lang="en-US" sz="1800" dirty="0"/>
              <a:t>by a competent, independent and </a:t>
            </a:r>
            <a:r>
              <a:rPr lang="en-US" sz="1800" b="1" dirty="0"/>
              <a:t>impartial authority </a:t>
            </a:r>
            <a:r>
              <a:rPr lang="en-US" sz="1800" dirty="0"/>
              <a:t>or judicial body</a:t>
            </a:r>
            <a:r>
              <a:rPr lang="pl-PL" sz="1800" dirty="0"/>
              <a:t>; </a:t>
            </a:r>
            <a:r>
              <a:rPr lang="en-US" sz="1800" b="1" dirty="0"/>
              <a:t>proportional </a:t>
            </a:r>
            <a:r>
              <a:rPr lang="en-US" sz="1800" dirty="0"/>
              <a:t>to the degree to which such measures affect the person's rights and interests</a:t>
            </a:r>
            <a:r>
              <a:rPr lang="pl-PL" sz="1800" dirty="0"/>
              <a:t> – the </a:t>
            </a:r>
            <a:r>
              <a:rPr lang="pl-PL" sz="1800" dirty="0" err="1"/>
              <a:t>safeguards</a:t>
            </a:r>
            <a:r>
              <a:rPr lang="pl-PL" sz="1800" dirty="0"/>
              <a:t> </a:t>
            </a:r>
            <a:r>
              <a:rPr lang="pl-PL" sz="1800" dirty="0" err="1"/>
              <a:t>apply</a:t>
            </a:r>
            <a:r>
              <a:rPr lang="pl-PL" sz="1800" dirty="0"/>
              <a:t> to </a:t>
            </a:r>
            <a:r>
              <a:rPr lang="pl-PL" sz="1800" b="1" dirty="0" err="1"/>
              <a:t>private</a:t>
            </a:r>
            <a:r>
              <a:rPr lang="pl-PL" sz="1800" b="1" dirty="0"/>
              <a:t> and public </a:t>
            </a:r>
            <a:r>
              <a:rPr lang="pl-PL" sz="1800" dirty="0"/>
              <a:t>law </a:t>
            </a:r>
            <a:r>
              <a:rPr lang="pl-PL" sz="1800" dirty="0" err="1"/>
              <a:t>measures</a:t>
            </a:r>
            <a:r>
              <a:rPr lang="pl-PL" sz="1800" dirty="0"/>
              <a:t> </a:t>
            </a:r>
            <a:r>
              <a:rPr lang="pl-PL" sz="1800" dirty="0" err="1"/>
              <a:t>related</a:t>
            </a:r>
            <a:r>
              <a:rPr lang="pl-PL" sz="1800" dirty="0"/>
              <a:t> to </a:t>
            </a:r>
            <a:r>
              <a:rPr lang="pl-PL" sz="1800" dirty="0" err="1"/>
              <a:t>exercise</a:t>
            </a:r>
            <a:r>
              <a:rPr lang="pl-PL" sz="1800" dirty="0"/>
              <a:t> of </a:t>
            </a:r>
            <a:r>
              <a:rPr lang="pl-PL" sz="1800" dirty="0" err="1"/>
              <a:t>legal</a:t>
            </a:r>
            <a:r>
              <a:rPr lang="pl-PL" sz="1800" dirty="0"/>
              <a:t> </a:t>
            </a:r>
            <a:r>
              <a:rPr lang="pl-PL" sz="1800" dirty="0" err="1"/>
              <a:t>capacity</a:t>
            </a:r>
            <a:r>
              <a:rPr lang="en-US" sz="1800" dirty="0"/>
              <a:t>.</a:t>
            </a:r>
          </a:p>
          <a:p>
            <a:pPr algn="just"/>
            <a:r>
              <a:rPr lang="pl-PL" sz="1800" b="1" dirty="0"/>
              <a:t>f.</a:t>
            </a:r>
            <a:r>
              <a:rPr lang="en-US" sz="1800" dirty="0"/>
              <a:t> </a:t>
            </a:r>
            <a:r>
              <a:rPr lang="pl-PL" sz="1800" dirty="0" err="1"/>
              <a:t>States</a:t>
            </a:r>
            <a:r>
              <a:rPr lang="pl-PL" sz="1800" dirty="0"/>
              <a:t>’ </a:t>
            </a:r>
            <a:r>
              <a:rPr lang="pl-PL" sz="1800" dirty="0" err="1"/>
              <a:t>duty</a:t>
            </a:r>
            <a:r>
              <a:rPr lang="pl-PL" sz="1800" dirty="0"/>
              <a:t> to </a:t>
            </a:r>
            <a:r>
              <a:rPr lang="en-US" sz="1800" dirty="0"/>
              <a:t>take all appropriate and effective measures to ensure the equal right of persons with disabilities to </a:t>
            </a:r>
            <a:r>
              <a:rPr lang="en-US" sz="1800" b="1" dirty="0"/>
              <a:t>own or inherit </a:t>
            </a:r>
            <a:r>
              <a:rPr lang="en-US" sz="1800" dirty="0"/>
              <a:t>property, to </a:t>
            </a:r>
            <a:r>
              <a:rPr lang="en-US" sz="1800" b="1" dirty="0"/>
              <a:t>control their own financial </a:t>
            </a:r>
            <a:r>
              <a:rPr lang="en-US" sz="1800" dirty="0"/>
              <a:t>affairs and to have </a:t>
            </a:r>
            <a:r>
              <a:rPr lang="en-US" sz="1800" b="1" dirty="0"/>
              <a:t>equal access to bank loans, mortgages </a:t>
            </a:r>
            <a:r>
              <a:rPr lang="en-US" sz="1800" dirty="0"/>
              <a:t>and other forms of </a:t>
            </a:r>
            <a:r>
              <a:rPr lang="en-US" sz="1800" b="1" dirty="0"/>
              <a:t>financial credit</a:t>
            </a:r>
            <a:r>
              <a:rPr lang="en-US" sz="1800" dirty="0"/>
              <a:t>, and shall ensure that persons with disabilities are not arbitrarily deprived of their property</a:t>
            </a:r>
            <a:r>
              <a:rPr lang="pl-PL" sz="1800" dirty="0"/>
              <a:t> – in </a:t>
            </a:r>
            <a:r>
              <a:rPr lang="pl-PL" sz="1800" dirty="0" err="1"/>
              <a:t>particular</a:t>
            </a:r>
            <a:r>
              <a:rPr lang="pl-PL" sz="1800" dirty="0"/>
              <a:t> </a:t>
            </a:r>
            <a:r>
              <a:rPr lang="pl-PL" sz="1800" b="1" dirty="0" err="1"/>
              <a:t>private</a:t>
            </a:r>
            <a:r>
              <a:rPr lang="pl-PL" sz="1800" b="1" dirty="0"/>
              <a:t> law </a:t>
            </a:r>
            <a:r>
              <a:rPr lang="pl-PL" sz="1800" b="1" dirty="0" err="1"/>
              <a:t>safeguards</a:t>
            </a:r>
            <a:r>
              <a:rPr lang="pl-PL" sz="1800" b="1" dirty="0"/>
              <a:t> </a:t>
            </a:r>
            <a:r>
              <a:rPr lang="pl-PL" sz="1800" dirty="0" err="1"/>
              <a:t>acquired</a:t>
            </a:r>
            <a:r>
              <a:rPr lang="pl-PL" sz="1800" dirty="0"/>
              <a:t> </a:t>
            </a:r>
            <a:r>
              <a:rPr lang="pl-PL" sz="1800" dirty="0" err="1"/>
              <a:t>rights</a:t>
            </a:r>
            <a:r>
              <a:rPr lang="pl-PL" sz="1800" dirty="0"/>
              <a:t>, </a:t>
            </a:r>
            <a:r>
              <a:rPr lang="pl-PL" sz="1800" dirty="0" err="1"/>
              <a:t>right</a:t>
            </a:r>
            <a:r>
              <a:rPr lang="pl-PL" sz="1800" dirty="0"/>
              <a:t> to </a:t>
            </a:r>
            <a:r>
              <a:rPr lang="pl-PL" sz="1800" dirty="0" err="1"/>
              <a:t>acquire</a:t>
            </a:r>
            <a:r>
              <a:rPr lang="pl-PL" sz="1800" dirty="0"/>
              <a:t> </a:t>
            </a:r>
            <a:r>
              <a:rPr lang="pl-PL" sz="1800" dirty="0" err="1"/>
              <a:t>rights</a:t>
            </a:r>
            <a:r>
              <a:rPr lang="pl-PL" sz="1800" dirty="0"/>
              <a:t> and </a:t>
            </a:r>
            <a:r>
              <a:rPr lang="pl-PL" sz="1800" dirty="0" err="1"/>
              <a:t>right</a:t>
            </a:r>
            <a:r>
              <a:rPr lang="pl-PL" sz="1800" dirty="0"/>
              <a:t> to </a:t>
            </a:r>
            <a:r>
              <a:rPr lang="pl-PL" sz="1800" dirty="0" err="1"/>
              <a:t>exercise</a:t>
            </a:r>
            <a:r>
              <a:rPr lang="pl-PL" sz="1800" dirty="0"/>
              <a:t> </a:t>
            </a:r>
            <a:r>
              <a:rPr lang="pl-PL" sz="1800" dirty="0" err="1"/>
              <a:t>acquired</a:t>
            </a:r>
            <a:r>
              <a:rPr lang="pl-PL" sz="1800" dirty="0"/>
              <a:t> </a:t>
            </a:r>
            <a:r>
              <a:rPr lang="pl-PL" sz="1800" dirty="0" err="1"/>
              <a:t>right</a:t>
            </a:r>
            <a:r>
              <a:rPr lang="pl-PL" sz="1800" dirty="0"/>
              <a:t> </a:t>
            </a:r>
            <a:r>
              <a:rPr lang="pl-PL" sz="1800" dirty="0" err="1"/>
              <a:t>independently</a:t>
            </a:r>
            <a:r>
              <a:rPr lang="pl-PL" sz="1800" dirty="0"/>
              <a:t> to maximum </a:t>
            </a:r>
            <a:r>
              <a:rPr lang="pl-PL" sz="1800" dirty="0" err="1"/>
              <a:t>possible</a:t>
            </a:r>
            <a:r>
              <a:rPr lang="pl-PL" sz="1800" dirty="0"/>
              <a:t> </a:t>
            </a:r>
            <a:r>
              <a:rPr lang="pl-PL" sz="1800" dirty="0" err="1"/>
              <a:t>extent</a:t>
            </a:r>
            <a:r>
              <a:rPr lang="en-US" sz="1800" dirty="0"/>
              <a:t>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BE8D041-C033-1AFD-6429-CC843D7C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13" y="0"/>
            <a:ext cx="10611368" cy="1063178"/>
          </a:xfrm>
        </p:spPr>
        <p:txBody>
          <a:bodyPr/>
          <a:lstStyle/>
          <a:p>
            <a:r>
              <a:rPr lang="pl-PL" sz="3200" dirty="0" err="1"/>
              <a:t>Introduction</a:t>
            </a:r>
            <a:br>
              <a:rPr lang="pl-PL" sz="3200" dirty="0"/>
            </a:br>
            <a:r>
              <a:rPr lang="pl-PL" sz="3200" dirty="0"/>
              <a:t>(To </a:t>
            </a:r>
            <a:r>
              <a:rPr lang="pl-PL" sz="3200" dirty="0" err="1"/>
              <a:t>what</a:t>
            </a:r>
            <a:r>
              <a:rPr lang="pl-PL" sz="3200" dirty="0"/>
              <a:t> </a:t>
            </a:r>
            <a:r>
              <a:rPr lang="pl-PL" sz="3200" dirty="0" err="1"/>
              <a:t>extent</a:t>
            </a:r>
            <a:r>
              <a:rPr lang="pl-PL" sz="3200" dirty="0"/>
              <a:t> Art. 12 of the CRPD </a:t>
            </a:r>
            <a:r>
              <a:rPr lang="pl-PL" sz="3200" dirty="0" err="1"/>
              <a:t>concerns</a:t>
            </a:r>
            <a:r>
              <a:rPr lang="pl-PL" sz="3200" dirty="0"/>
              <a:t> </a:t>
            </a:r>
            <a:r>
              <a:rPr lang="pl-PL" sz="3200" dirty="0" err="1"/>
              <a:t>private</a:t>
            </a:r>
            <a:r>
              <a:rPr lang="pl-PL" sz="3200" dirty="0"/>
              <a:t> law </a:t>
            </a:r>
            <a:r>
              <a:rPr lang="pl-PL" sz="3200" dirty="0" err="1"/>
              <a:t>issues</a:t>
            </a:r>
            <a:r>
              <a:rPr lang="pl-PL" sz="3200" dirty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11956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667658" y="1379913"/>
            <a:ext cx="11435673" cy="4318243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pl-PL" sz="2300" dirty="0"/>
              <a:t>The </a:t>
            </a:r>
            <a:r>
              <a:rPr lang="pl-PL" sz="2300" dirty="0" err="1"/>
              <a:t>first</a:t>
            </a:r>
            <a:r>
              <a:rPr lang="pl-PL" sz="2300" dirty="0"/>
              <a:t> and the most </a:t>
            </a:r>
            <a:r>
              <a:rPr lang="pl-PL" sz="2300" dirty="0" err="1"/>
              <a:t>important</a:t>
            </a:r>
            <a:r>
              <a:rPr lang="pl-PL" sz="2300" dirty="0"/>
              <a:t> </a:t>
            </a:r>
            <a:r>
              <a:rPr lang="pl-PL" sz="2300" dirty="0" err="1"/>
              <a:t>research</a:t>
            </a:r>
            <a:r>
              <a:rPr lang="pl-PL" sz="2300" dirty="0"/>
              <a:t> </a:t>
            </a:r>
            <a:r>
              <a:rPr lang="pl-PL" sz="2300" dirty="0" err="1"/>
              <a:t>perspective</a:t>
            </a:r>
            <a:r>
              <a:rPr lang="pl-PL" sz="2300" dirty="0"/>
              <a:t> – </a:t>
            </a:r>
            <a:r>
              <a:rPr lang="pl-PL" sz="2300" dirty="0" err="1"/>
              <a:t>perspective</a:t>
            </a:r>
            <a:r>
              <a:rPr lang="pl-PL" sz="2300" dirty="0"/>
              <a:t> of </a:t>
            </a:r>
            <a:r>
              <a:rPr lang="pl-PL" sz="2300" dirty="0" err="1"/>
              <a:t>persons</a:t>
            </a:r>
            <a:r>
              <a:rPr lang="pl-PL" sz="2300" dirty="0"/>
              <a:t> with </a:t>
            </a:r>
            <a:r>
              <a:rPr lang="pl-PL" sz="2300" dirty="0" err="1"/>
              <a:t>disabilities</a:t>
            </a:r>
            <a:r>
              <a:rPr lang="pl-PL" sz="2300" dirty="0"/>
              <a:t>: </a:t>
            </a:r>
            <a:r>
              <a:rPr lang="pl-PL" sz="2300" b="1" dirty="0" err="1"/>
              <a:t>nothing</a:t>
            </a:r>
            <a:r>
              <a:rPr lang="pl-PL" sz="2300" b="1" dirty="0"/>
              <a:t> </a:t>
            </a:r>
            <a:r>
              <a:rPr lang="pl-PL" sz="2300" b="1" dirty="0" err="1"/>
              <a:t>about</a:t>
            </a:r>
            <a:r>
              <a:rPr lang="pl-PL" sz="2300" b="1" dirty="0"/>
              <a:t> </a:t>
            </a:r>
            <a:r>
              <a:rPr lang="pl-PL" sz="2300" b="1" dirty="0" err="1"/>
              <a:t>us</a:t>
            </a:r>
            <a:r>
              <a:rPr lang="pl-PL" sz="2300" b="1" dirty="0"/>
              <a:t> </a:t>
            </a:r>
            <a:r>
              <a:rPr lang="pl-PL" sz="2300" b="1" dirty="0" err="1"/>
              <a:t>without</a:t>
            </a:r>
            <a:r>
              <a:rPr lang="pl-PL" sz="2300" b="1" dirty="0"/>
              <a:t> </a:t>
            </a:r>
            <a:r>
              <a:rPr lang="pl-PL" sz="2300" b="1" dirty="0" err="1"/>
              <a:t>us</a:t>
            </a:r>
            <a:r>
              <a:rPr lang="pl-PL" sz="2300" dirty="0"/>
              <a:t>.</a:t>
            </a:r>
          </a:p>
          <a:p>
            <a:pPr marL="457200" indent="-457200" algn="just">
              <a:buAutoNum type="arabicPeriod"/>
            </a:pPr>
            <a:r>
              <a:rPr lang="pl-PL" sz="2300" dirty="0"/>
              <a:t>The </a:t>
            </a:r>
            <a:r>
              <a:rPr lang="pl-PL" sz="2300" b="1" dirty="0" err="1"/>
              <a:t>second</a:t>
            </a:r>
            <a:r>
              <a:rPr lang="pl-PL" sz="2300" b="1" dirty="0"/>
              <a:t> </a:t>
            </a:r>
            <a:r>
              <a:rPr lang="pl-PL" sz="2300" dirty="0" err="1"/>
              <a:t>research</a:t>
            </a:r>
            <a:r>
              <a:rPr lang="pl-PL" sz="2300" dirty="0"/>
              <a:t> </a:t>
            </a:r>
            <a:r>
              <a:rPr lang="pl-PL" sz="2300" dirty="0" err="1"/>
              <a:t>perspective</a:t>
            </a:r>
            <a:r>
              <a:rPr lang="pl-PL" sz="2300" dirty="0"/>
              <a:t>: </a:t>
            </a:r>
            <a:r>
              <a:rPr lang="pl-PL" sz="2300" dirty="0" err="1"/>
              <a:t>human</a:t>
            </a:r>
            <a:r>
              <a:rPr lang="pl-PL" sz="2300" dirty="0"/>
              <a:t> </a:t>
            </a:r>
            <a:r>
              <a:rPr lang="pl-PL" sz="2300" dirty="0" err="1"/>
              <a:t>rights</a:t>
            </a:r>
            <a:r>
              <a:rPr lang="pl-PL" sz="2300" dirty="0"/>
              <a:t> </a:t>
            </a:r>
            <a:r>
              <a:rPr lang="pl-PL" sz="2300" dirty="0" err="1"/>
              <a:t>perspective</a:t>
            </a:r>
            <a:r>
              <a:rPr lang="pl-PL" sz="2300" dirty="0"/>
              <a:t>.</a:t>
            </a:r>
          </a:p>
          <a:p>
            <a:pPr marL="457200" indent="-457200" algn="just">
              <a:buAutoNum type="arabicPeriod"/>
            </a:pPr>
            <a:r>
              <a:rPr lang="pl-PL" sz="2300" dirty="0"/>
              <a:t>The </a:t>
            </a:r>
            <a:r>
              <a:rPr lang="pl-PL" sz="2300" b="1" dirty="0"/>
              <a:t>third </a:t>
            </a:r>
            <a:r>
              <a:rPr lang="pl-PL" sz="2300" dirty="0" err="1"/>
              <a:t>research</a:t>
            </a:r>
            <a:r>
              <a:rPr lang="pl-PL" sz="2300" dirty="0"/>
              <a:t> </a:t>
            </a:r>
            <a:r>
              <a:rPr lang="pl-PL" sz="2300" dirty="0" err="1"/>
              <a:t>perspective</a:t>
            </a:r>
            <a:r>
              <a:rPr lang="pl-PL" sz="2300" dirty="0"/>
              <a:t>: country law </a:t>
            </a:r>
            <a:r>
              <a:rPr lang="pl-PL" sz="2300" dirty="0" err="1"/>
              <a:t>perspective</a:t>
            </a:r>
            <a:r>
              <a:rPr lang="pl-PL" sz="2300" dirty="0"/>
              <a:t>: </a:t>
            </a:r>
            <a:r>
              <a:rPr lang="pl-PL" sz="2300" dirty="0" err="1"/>
              <a:t>private</a:t>
            </a:r>
            <a:r>
              <a:rPr lang="pl-PL" sz="2300" dirty="0"/>
              <a:t> law and public law.</a:t>
            </a:r>
          </a:p>
          <a:p>
            <a:pPr marL="457200" indent="-457200" algn="just">
              <a:buAutoNum type="arabicPeriod"/>
            </a:pPr>
            <a:r>
              <a:rPr lang="pl-PL" sz="2300" dirty="0"/>
              <a:t>The </a:t>
            </a:r>
            <a:r>
              <a:rPr lang="pl-PL" sz="2300" b="1" dirty="0" err="1"/>
              <a:t>fourth</a:t>
            </a:r>
            <a:r>
              <a:rPr lang="pl-PL" sz="2300" b="1" dirty="0"/>
              <a:t> </a:t>
            </a:r>
            <a:r>
              <a:rPr lang="pl-PL" sz="2300" dirty="0" err="1"/>
              <a:t>research</a:t>
            </a:r>
            <a:r>
              <a:rPr lang="pl-PL" sz="2300" dirty="0"/>
              <a:t> </a:t>
            </a:r>
            <a:r>
              <a:rPr lang="pl-PL" sz="2300" dirty="0" err="1"/>
              <a:t>perspective</a:t>
            </a:r>
            <a:r>
              <a:rPr lang="pl-PL" sz="2300" dirty="0"/>
              <a:t>: </a:t>
            </a:r>
            <a:r>
              <a:rPr lang="pl-PL" sz="2300" dirty="0" err="1"/>
              <a:t>medical</a:t>
            </a:r>
            <a:r>
              <a:rPr lang="pl-PL" sz="2300" dirty="0"/>
              <a:t> – </a:t>
            </a:r>
            <a:r>
              <a:rPr lang="pl-PL" sz="2300" dirty="0" err="1"/>
              <a:t>psychiatric</a:t>
            </a:r>
            <a:r>
              <a:rPr lang="pl-PL" sz="2300" dirty="0"/>
              <a:t> and </a:t>
            </a:r>
            <a:r>
              <a:rPr lang="pl-PL" sz="2300" dirty="0" err="1"/>
              <a:t>psychological</a:t>
            </a:r>
            <a:r>
              <a:rPr lang="pl-PL" sz="2300" dirty="0"/>
              <a:t>.</a:t>
            </a:r>
          </a:p>
          <a:p>
            <a:pPr marL="457200" indent="-457200" algn="just">
              <a:buAutoNum type="arabicPeriod"/>
            </a:pPr>
            <a:r>
              <a:rPr lang="pl-PL" sz="2300" dirty="0"/>
              <a:t>The </a:t>
            </a:r>
            <a:r>
              <a:rPr lang="pl-PL" sz="2300" dirty="0" err="1"/>
              <a:t>other</a:t>
            </a:r>
            <a:r>
              <a:rPr lang="pl-PL" sz="2300" dirty="0"/>
              <a:t> </a:t>
            </a:r>
            <a:r>
              <a:rPr lang="pl-PL" sz="2300" dirty="0" err="1"/>
              <a:t>research</a:t>
            </a:r>
            <a:r>
              <a:rPr lang="pl-PL" sz="2300" dirty="0"/>
              <a:t> </a:t>
            </a:r>
            <a:r>
              <a:rPr lang="pl-PL" sz="2300" dirty="0" err="1"/>
              <a:t>perspectives</a:t>
            </a:r>
            <a:r>
              <a:rPr lang="pl-PL" sz="2300" dirty="0"/>
              <a:t>: for </a:t>
            </a:r>
            <a:r>
              <a:rPr lang="pl-PL" sz="2300" dirty="0" err="1"/>
              <a:t>example</a:t>
            </a:r>
            <a:r>
              <a:rPr lang="pl-PL" sz="2300" dirty="0"/>
              <a:t> </a:t>
            </a:r>
            <a:r>
              <a:rPr lang="pl-PL" sz="2300" dirty="0" err="1"/>
              <a:t>historical</a:t>
            </a:r>
            <a:r>
              <a:rPr lang="pl-PL" sz="2300" dirty="0"/>
              <a:t> </a:t>
            </a:r>
            <a:r>
              <a:rPr lang="pl-PL" sz="2300" dirty="0" err="1"/>
              <a:t>perspective</a:t>
            </a:r>
            <a:r>
              <a:rPr lang="pl-PL" sz="2300" dirty="0"/>
              <a:t>, </a:t>
            </a:r>
            <a:r>
              <a:rPr lang="pl-PL" sz="2300" dirty="0" err="1"/>
              <a:t>sociological</a:t>
            </a:r>
            <a:r>
              <a:rPr lang="pl-PL" sz="2300" dirty="0"/>
              <a:t> </a:t>
            </a:r>
            <a:r>
              <a:rPr lang="pl-PL" sz="2300" dirty="0" err="1"/>
              <a:t>perspective</a:t>
            </a:r>
            <a:r>
              <a:rPr lang="pl-PL" sz="2300" dirty="0"/>
              <a:t> – </a:t>
            </a:r>
            <a:r>
              <a:rPr lang="pl-PL" sz="2300" dirty="0" err="1"/>
              <a:t>relevant</a:t>
            </a:r>
            <a:r>
              <a:rPr lang="pl-PL" sz="2300" dirty="0"/>
              <a:t> for </a:t>
            </a:r>
            <a:r>
              <a:rPr lang="pl-PL" sz="2300" dirty="0" err="1"/>
              <a:t>example</a:t>
            </a:r>
            <a:r>
              <a:rPr lang="pl-PL" sz="2300" dirty="0"/>
              <a:t> </a:t>
            </a:r>
            <a:r>
              <a:rPr lang="pl-PL" sz="2300" dirty="0" err="1"/>
              <a:t>when</a:t>
            </a:r>
            <a:r>
              <a:rPr lang="pl-PL" sz="2300" dirty="0"/>
              <a:t> we </a:t>
            </a:r>
            <a:r>
              <a:rPr lang="pl-PL" sz="2300" dirty="0" err="1"/>
              <a:t>think</a:t>
            </a:r>
            <a:r>
              <a:rPr lang="pl-PL" sz="2300" dirty="0"/>
              <a:t> </a:t>
            </a:r>
            <a:r>
              <a:rPr lang="pl-PL" sz="2300" dirty="0" err="1"/>
              <a:t>about</a:t>
            </a:r>
            <a:r>
              <a:rPr lang="pl-PL" sz="2300" dirty="0"/>
              <a:t> </a:t>
            </a:r>
            <a:r>
              <a:rPr lang="pl-PL" sz="2300" dirty="0" err="1"/>
              <a:t>perception</a:t>
            </a:r>
            <a:r>
              <a:rPr lang="pl-PL" sz="2300" dirty="0"/>
              <a:t> of </a:t>
            </a:r>
            <a:r>
              <a:rPr lang="pl-PL" sz="2300" dirty="0" err="1"/>
              <a:t>disability</a:t>
            </a:r>
            <a:r>
              <a:rPr lang="pl-PL" sz="2300" dirty="0"/>
              <a:t> and </a:t>
            </a:r>
            <a:r>
              <a:rPr lang="pl-PL" sz="2300" dirty="0" err="1"/>
              <a:t>names</a:t>
            </a:r>
            <a:r>
              <a:rPr lang="pl-PL" sz="2300" dirty="0"/>
              <a:t> </a:t>
            </a:r>
            <a:r>
              <a:rPr lang="pl-PL" sz="2300" dirty="0" err="1"/>
              <a:t>used</a:t>
            </a:r>
            <a:r>
              <a:rPr lang="pl-PL" sz="2300" dirty="0"/>
              <a:t> in </a:t>
            </a:r>
            <a:r>
              <a:rPr lang="pl-PL" sz="2300" dirty="0" err="1"/>
              <a:t>everyday</a:t>
            </a:r>
            <a:r>
              <a:rPr lang="pl-PL" sz="2300" dirty="0"/>
              <a:t> </a:t>
            </a:r>
            <a:r>
              <a:rPr lang="pl-PL" sz="2300" dirty="0" err="1"/>
              <a:t>language</a:t>
            </a:r>
            <a:r>
              <a:rPr lang="pl-PL" sz="2300" dirty="0"/>
              <a:t> and in </a:t>
            </a:r>
            <a:r>
              <a:rPr lang="pl-PL" sz="2300" dirty="0" err="1"/>
              <a:t>provisions</a:t>
            </a:r>
            <a:r>
              <a:rPr lang="pl-PL" sz="2300" dirty="0"/>
              <a:t> of law.</a:t>
            </a:r>
          </a:p>
          <a:p>
            <a:pPr algn="just"/>
            <a:r>
              <a:rPr lang="pl-PL" sz="2300" dirty="0" err="1"/>
              <a:t>Different</a:t>
            </a:r>
            <a:r>
              <a:rPr lang="pl-PL" sz="2300" dirty="0"/>
              <a:t> </a:t>
            </a:r>
            <a:r>
              <a:rPr lang="pl-PL" sz="2300" dirty="0" err="1"/>
              <a:t>research</a:t>
            </a:r>
            <a:r>
              <a:rPr lang="pl-PL" sz="2300" dirty="0"/>
              <a:t> </a:t>
            </a:r>
            <a:r>
              <a:rPr lang="pl-PL" sz="2300" dirty="0" err="1"/>
              <a:t>perspectives</a:t>
            </a:r>
            <a:r>
              <a:rPr lang="pl-PL" sz="2300" dirty="0"/>
              <a:t> – </a:t>
            </a:r>
            <a:r>
              <a:rPr lang="pl-PL" sz="2300" dirty="0" err="1"/>
              <a:t>different</a:t>
            </a:r>
            <a:r>
              <a:rPr lang="pl-PL" sz="2300" dirty="0"/>
              <a:t> </a:t>
            </a:r>
            <a:r>
              <a:rPr lang="pl-PL" sz="2300" dirty="0" err="1"/>
              <a:t>aspects</a:t>
            </a:r>
            <a:r>
              <a:rPr lang="pl-PL" sz="2300" dirty="0"/>
              <a:t> of the same </a:t>
            </a:r>
            <a:r>
              <a:rPr lang="pl-PL" sz="2300" dirty="0" err="1"/>
              <a:t>general</a:t>
            </a:r>
            <a:r>
              <a:rPr lang="pl-PL" sz="2300" dirty="0"/>
              <a:t> </a:t>
            </a:r>
            <a:r>
              <a:rPr lang="pl-PL" sz="2300" dirty="0" err="1"/>
              <a:t>issue</a:t>
            </a:r>
            <a:r>
              <a:rPr lang="pl-PL" sz="2300" dirty="0"/>
              <a:t>.</a:t>
            </a:r>
          </a:p>
          <a:p>
            <a:pPr algn="just"/>
            <a:r>
              <a:rPr lang="pl-PL" sz="2300" dirty="0" err="1"/>
              <a:t>Impossibility</a:t>
            </a:r>
            <a:r>
              <a:rPr lang="pl-PL" sz="2300" dirty="0"/>
              <a:t> to </a:t>
            </a:r>
            <a:r>
              <a:rPr lang="pl-PL" sz="2300" dirty="0" err="1"/>
              <a:t>adopt</a:t>
            </a:r>
            <a:r>
              <a:rPr lang="pl-PL" sz="2300" dirty="0"/>
              <a:t> </a:t>
            </a:r>
            <a:r>
              <a:rPr lang="pl-PL" sz="2300" dirty="0" err="1"/>
              <a:t>all</a:t>
            </a:r>
            <a:r>
              <a:rPr lang="pl-PL" sz="2300" dirty="0"/>
              <a:t> </a:t>
            </a:r>
            <a:r>
              <a:rPr lang="pl-PL" sz="2300" dirty="0" err="1"/>
              <a:t>possible</a:t>
            </a:r>
            <a:r>
              <a:rPr lang="pl-PL" sz="2300" dirty="0"/>
              <a:t> </a:t>
            </a:r>
            <a:r>
              <a:rPr lang="pl-PL" sz="2300" dirty="0" err="1"/>
              <a:t>research</a:t>
            </a:r>
            <a:r>
              <a:rPr lang="pl-PL" sz="2300" dirty="0"/>
              <a:t> </a:t>
            </a:r>
            <a:r>
              <a:rPr lang="pl-PL" sz="2300" dirty="0" err="1"/>
              <a:t>perspectives</a:t>
            </a:r>
            <a:r>
              <a:rPr lang="pl-PL" sz="2300" dirty="0"/>
              <a:t> in one </a:t>
            </a:r>
            <a:r>
              <a:rPr lang="pl-PL" sz="2300" dirty="0" err="1"/>
              <a:t>research</a:t>
            </a:r>
            <a:r>
              <a:rPr lang="pl-PL" sz="2300" dirty="0"/>
              <a:t> </a:t>
            </a:r>
            <a:r>
              <a:rPr lang="pl-PL" sz="2300" dirty="0" err="1"/>
              <a:t>project</a:t>
            </a:r>
            <a:r>
              <a:rPr lang="pl-PL" sz="2300" dirty="0"/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Article 12 of the CRPD</a:t>
            </a:r>
            <a:r>
              <a:rPr lang="pl-PL" sz="3200" dirty="0"/>
              <a:t> – </a:t>
            </a:r>
            <a:r>
              <a:rPr lang="pl-PL" sz="3200" dirty="0" err="1"/>
              <a:t>many</a:t>
            </a:r>
            <a:r>
              <a:rPr lang="pl-PL" sz="3200" dirty="0"/>
              <a:t> </a:t>
            </a:r>
            <a:r>
              <a:rPr lang="pl-PL" sz="3200" dirty="0" err="1"/>
              <a:t>research</a:t>
            </a:r>
            <a:r>
              <a:rPr lang="pl-PL" sz="3200" dirty="0"/>
              <a:t> </a:t>
            </a:r>
            <a:r>
              <a:rPr lang="pl-PL" sz="3200" dirty="0" err="1"/>
              <a:t>perspectives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66702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667658" y="1379913"/>
            <a:ext cx="11435673" cy="4318243"/>
          </a:xfrm>
        </p:spPr>
        <p:txBody>
          <a:bodyPr/>
          <a:lstStyle/>
          <a:p>
            <a:pPr algn="just"/>
            <a:r>
              <a:rPr lang="pl-PL" sz="2100" dirty="0" err="1"/>
              <a:t>Impossibility</a:t>
            </a:r>
            <a:r>
              <a:rPr lang="pl-PL" sz="2100" dirty="0"/>
              <a:t> to </a:t>
            </a:r>
            <a:r>
              <a:rPr lang="pl-PL" sz="2100" dirty="0" err="1"/>
              <a:t>adopt</a:t>
            </a:r>
            <a:r>
              <a:rPr lang="pl-PL" sz="2100" dirty="0"/>
              <a:t> </a:t>
            </a:r>
            <a:r>
              <a:rPr lang="pl-PL" sz="2100" dirty="0" err="1"/>
              <a:t>all</a:t>
            </a:r>
            <a:r>
              <a:rPr lang="pl-PL" sz="2100" dirty="0"/>
              <a:t> </a:t>
            </a:r>
            <a:r>
              <a:rPr lang="pl-PL" sz="2100" dirty="0" err="1"/>
              <a:t>possible</a:t>
            </a:r>
            <a:r>
              <a:rPr lang="pl-PL" sz="2100" dirty="0"/>
              <a:t> </a:t>
            </a:r>
            <a:r>
              <a:rPr lang="pl-PL" sz="2100" dirty="0" err="1"/>
              <a:t>research</a:t>
            </a:r>
            <a:r>
              <a:rPr lang="pl-PL" sz="2100" dirty="0"/>
              <a:t> </a:t>
            </a:r>
            <a:r>
              <a:rPr lang="pl-PL" sz="2100" dirty="0" err="1"/>
              <a:t>perspectives</a:t>
            </a:r>
            <a:r>
              <a:rPr lang="pl-PL" sz="2100" dirty="0"/>
              <a:t> in one </a:t>
            </a:r>
            <a:r>
              <a:rPr lang="pl-PL" sz="2100" dirty="0" err="1"/>
              <a:t>research</a:t>
            </a:r>
            <a:r>
              <a:rPr lang="pl-PL" sz="2100" dirty="0"/>
              <a:t> </a:t>
            </a:r>
            <a:r>
              <a:rPr lang="pl-PL" sz="2100" dirty="0" err="1"/>
              <a:t>project</a:t>
            </a:r>
            <a:r>
              <a:rPr lang="pl-PL" sz="2100" dirty="0"/>
              <a:t> – </a:t>
            </a:r>
            <a:r>
              <a:rPr lang="pl-PL" sz="2100" dirty="0" err="1"/>
              <a:t>awareness</a:t>
            </a:r>
            <a:r>
              <a:rPr lang="pl-PL" sz="2100" dirty="0"/>
              <a:t> of </a:t>
            </a:r>
            <a:r>
              <a:rPr lang="pl-PL" sz="2100" dirty="0" err="1"/>
              <a:t>limits</a:t>
            </a:r>
            <a:r>
              <a:rPr lang="pl-PL" sz="2100" dirty="0"/>
              <a:t> of </a:t>
            </a:r>
            <a:r>
              <a:rPr lang="pl-PL" sz="2100" dirty="0" err="1"/>
              <a:t>our</a:t>
            </a:r>
            <a:r>
              <a:rPr lang="pl-PL" sz="2100" dirty="0"/>
              <a:t> </a:t>
            </a:r>
            <a:r>
              <a:rPr lang="pl-PL" sz="2100" dirty="0" err="1"/>
              <a:t>expertise</a:t>
            </a:r>
            <a:r>
              <a:rPr lang="pl-PL" sz="2100" dirty="0"/>
              <a:t> </a:t>
            </a:r>
            <a:r>
              <a:rPr lang="pl-PL" sz="2100" dirty="0" err="1"/>
              <a:t>areas</a:t>
            </a:r>
            <a:r>
              <a:rPr lang="pl-PL" sz="2100" dirty="0"/>
              <a:t>.</a:t>
            </a:r>
          </a:p>
          <a:p>
            <a:pPr algn="just"/>
            <a:r>
              <a:rPr lang="pl-PL" sz="2100" dirty="0"/>
              <a:t>We </a:t>
            </a:r>
            <a:r>
              <a:rPr lang="pl-PL" sz="2100" dirty="0" err="1"/>
              <a:t>have</a:t>
            </a:r>
            <a:r>
              <a:rPr lang="pl-PL" sz="2100" dirty="0"/>
              <a:t> </a:t>
            </a:r>
            <a:r>
              <a:rPr lang="pl-PL" sz="2100" dirty="0" err="1"/>
              <a:t>noticed</a:t>
            </a:r>
            <a:r>
              <a:rPr lang="pl-PL" sz="2100" dirty="0"/>
              <a:t> a </a:t>
            </a:r>
            <a:r>
              <a:rPr lang="pl-PL" sz="2100" dirty="0" err="1"/>
              <a:t>need</a:t>
            </a:r>
            <a:r>
              <a:rPr lang="pl-PL" sz="2100" dirty="0"/>
              <a:t> to </a:t>
            </a:r>
            <a:r>
              <a:rPr lang="pl-PL" sz="2100" dirty="0" err="1"/>
              <a:t>research</a:t>
            </a:r>
            <a:r>
              <a:rPr lang="pl-PL" sz="2100" dirty="0"/>
              <a:t> the </a:t>
            </a:r>
            <a:r>
              <a:rPr lang="pl-PL" sz="2100" dirty="0" err="1"/>
              <a:t>issues</a:t>
            </a:r>
            <a:r>
              <a:rPr lang="pl-PL" sz="2100" dirty="0"/>
              <a:t> </a:t>
            </a:r>
            <a:r>
              <a:rPr lang="pl-PL" sz="2100" dirty="0" err="1"/>
              <a:t>regulated</a:t>
            </a:r>
            <a:r>
              <a:rPr lang="pl-PL" sz="2100" dirty="0"/>
              <a:t> in Art. 12 of the CRPD from the country law in </a:t>
            </a:r>
            <a:r>
              <a:rPr lang="pl-PL" sz="2100" dirty="0" err="1"/>
              <a:t>particular</a:t>
            </a:r>
            <a:r>
              <a:rPr lang="pl-PL" sz="2100" dirty="0"/>
              <a:t> </a:t>
            </a:r>
            <a:r>
              <a:rPr lang="pl-PL" sz="2100" dirty="0" err="1"/>
              <a:t>private</a:t>
            </a:r>
            <a:r>
              <a:rPr lang="pl-PL" sz="2100" dirty="0"/>
              <a:t> law. Many </a:t>
            </a:r>
            <a:r>
              <a:rPr lang="pl-PL" sz="2100" dirty="0" err="1"/>
              <a:t>publications</a:t>
            </a:r>
            <a:r>
              <a:rPr lang="pl-PL" sz="2100" dirty="0"/>
              <a:t> from </a:t>
            </a:r>
            <a:r>
              <a:rPr lang="pl-PL" sz="2100" dirty="0" err="1"/>
              <a:t>international</a:t>
            </a:r>
            <a:r>
              <a:rPr lang="pl-PL" sz="2100" dirty="0"/>
              <a:t> law, </a:t>
            </a:r>
            <a:r>
              <a:rPr lang="pl-PL" sz="2100" dirty="0" err="1"/>
              <a:t>human</a:t>
            </a:r>
            <a:r>
              <a:rPr lang="pl-PL" sz="2100" dirty="0"/>
              <a:t> </a:t>
            </a:r>
            <a:r>
              <a:rPr lang="pl-PL" sz="2100" dirty="0" err="1"/>
              <a:t>rights</a:t>
            </a:r>
            <a:r>
              <a:rPr lang="pl-PL" sz="2100" dirty="0"/>
              <a:t> point of </a:t>
            </a:r>
            <a:r>
              <a:rPr lang="pl-PL" sz="2100" dirty="0" err="1"/>
              <a:t>view</a:t>
            </a:r>
            <a:r>
              <a:rPr lang="pl-PL" sz="2100" dirty="0"/>
              <a:t> and not </a:t>
            </a:r>
            <a:r>
              <a:rPr lang="pl-PL" sz="2100" dirty="0" err="1"/>
              <a:t>so</a:t>
            </a:r>
            <a:r>
              <a:rPr lang="pl-PL" sz="2100" dirty="0"/>
              <a:t> </a:t>
            </a:r>
            <a:r>
              <a:rPr lang="pl-PL" sz="2100" dirty="0" err="1"/>
              <a:t>many</a:t>
            </a:r>
            <a:r>
              <a:rPr lang="pl-PL" sz="2100" dirty="0"/>
              <a:t> from country </a:t>
            </a:r>
            <a:r>
              <a:rPr lang="pl-PL" sz="2100" dirty="0" err="1"/>
              <a:t>legal</a:t>
            </a:r>
            <a:r>
              <a:rPr lang="pl-PL" sz="2100" dirty="0"/>
              <a:t> </a:t>
            </a:r>
            <a:r>
              <a:rPr lang="pl-PL" sz="2100" dirty="0" err="1"/>
              <a:t>systems</a:t>
            </a:r>
            <a:r>
              <a:rPr lang="pl-PL" sz="2100" dirty="0"/>
              <a:t> </a:t>
            </a:r>
            <a:r>
              <a:rPr lang="pl-PL" sz="2100" dirty="0" err="1"/>
              <a:t>points</a:t>
            </a:r>
            <a:r>
              <a:rPr lang="pl-PL" sz="2100" dirty="0"/>
              <a:t> of </a:t>
            </a:r>
            <a:r>
              <a:rPr lang="pl-PL" sz="2100" dirty="0" err="1"/>
              <a:t>view</a:t>
            </a:r>
            <a:r>
              <a:rPr lang="pl-PL" sz="2100" dirty="0"/>
              <a:t>.</a:t>
            </a:r>
          </a:p>
          <a:p>
            <a:pPr algn="just"/>
            <a:r>
              <a:rPr lang="pl-PL" sz="2100" dirty="0"/>
              <a:t>We </a:t>
            </a:r>
            <a:r>
              <a:rPr lang="pl-PL" sz="2100" dirty="0" err="1"/>
              <a:t>have</a:t>
            </a:r>
            <a:r>
              <a:rPr lang="pl-PL" sz="2100" dirty="0"/>
              <a:t> </a:t>
            </a:r>
            <a:r>
              <a:rPr lang="pl-PL" sz="2100" dirty="0" err="1"/>
              <a:t>adopted</a:t>
            </a:r>
            <a:r>
              <a:rPr lang="pl-PL" sz="2100" dirty="0"/>
              <a:t> the </a:t>
            </a:r>
            <a:r>
              <a:rPr lang="pl-PL" sz="2100" dirty="0" err="1"/>
              <a:t>following</a:t>
            </a:r>
            <a:r>
              <a:rPr lang="pl-PL" sz="2100" dirty="0"/>
              <a:t> </a:t>
            </a:r>
            <a:r>
              <a:rPr lang="pl-PL" sz="2100" b="1" dirty="0" err="1"/>
              <a:t>research</a:t>
            </a:r>
            <a:r>
              <a:rPr lang="pl-PL" sz="2100" b="1" dirty="0"/>
              <a:t> </a:t>
            </a:r>
            <a:r>
              <a:rPr lang="pl-PL" sz="2100" b="1" dirty="0" err="1"/>
              <a:t>perspectives</a:t>
            </a:r>
            <a:r>
              <a:rPr lang="pl-PL" sz="2100" dirty="0"/>
              <a:t>:</a:t>
            </a:r>
          </a:p>
          <a:p>
            <a:pPr marL="457200" indent="-457200" algn="just">
              <a:buAutoNum type="arabicPeriod"/>
            </a:pPr>
            <a:r>
              <a:rPr lang="pl-PL" sz="2100" dirty="0"/>
              <a:t>The country law </a:t>
            </a:r>
            <a:r>
              <a:rPr lang="pl-PL" sz="2100" dirty="0" err="1"/>
              <a:t>perspective</a:t>
            </a:r>
            <a:r>
              <a:rPr lang="pl-PL" sz="2100" dirty="0"/>
              <a:t>: </a:t>
            </a:r>
            <a:r>
              <a:rPr lang="pl-PL" sz="2100" dirty="0" err="1"/>
              <a:t>private</a:t>
            </a:r>
            <a:r>
              <a:rPr lang="pl-PL" sz="2100" dirty="0"/>
              <a:t> law and public law in </a:t>
            </a:r>
            <a:r>
              <a:rPr lang="pl-PL" sz="2100" dirty="0" err="1"/>
              <a:t>particular</a:t>
            </a:r>
            <a:r>
              <a:rPr lang="pl-PL" sz="2100" dirty="0"/>
              <a:t> </a:t>
            </a:r>
            <a:r>
              <a:rPr lang="pl-PL" sz="2100" dirty="0" err="1"/>
              <a:t>criminal</a:t>
            </a:r>
            <a:r>
              <a:rPr lang="pl-PL" sz="2100" dirty="0"/>
              <a:t> law (</a:t>
            </a:r>
            <a:r>
              <a:rPr lang="pl-PL" sz="2100" dirty="0" err="1"/>
              <a:t>chapters</a:t>
            </a:r>
            <a:r>
              <a:rPr lang="pl-PL" sz="2100" dirty="0"/>
              <a:t> 4-30 and 34).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l-PL" sz="2100" dirty="0"/>
              <a:t>The </a:t>
            </a:r>
            <a:r>
              <a:rPr lang="pl-PL" sz="2100" dirty="0" err="1"/>
              <a:t>human</a:t>
            </a:r>
            <a:r>
              <a:rPr lang="pl-PL" sz="2100" dirty="0"/>
              <a:t> </a:t>
            </a:r>
            <a:r>
              <a:rPr lang="pl-PL" sz="2100" dirty="0" err="1"/>
              <a:t>rights</a:t>
            </a:r>
            <a:r>
              <a:rPr lang="pl-PL" sz="2100" dirty="0"/>
              <a:t> </a:t>
            </a:r>
            <a:r>
              <a:rPr lang="pl-PL" sz="2100" dirty="0" err="1"/>
              <a:t>perspective</a:t>
            </a:r>
            <a:r>
              <a:rPr lang="pl-PL" sz="2100" dirty="0"/>
              <a:t> – </a:t>
            </a:r>
            <a:r>
              <a:rPr lang="pl-PL" sz="2100" dirty="0" err="1"/>
              <a:t>chapters</a:t>
            </a:r>
            <a:r>
              <a:rPr lang="pl-PL" sz="2100" dirty="0"/>
              <a:t> 2, 33, and 35.</a:t>
            </a:r>
          </a:p>
          <a:p>
            <a:pPr marL="457200" indent="-457200" algn="just">
              <a:buAutoNum type="arabicPeriod"/>
            </a:pPr>
            <a:r>
              <a:rPr lang="pl-PL" sz="2100" dirty="0"/>
              <a:t>The </a:t>
            </a:r>
            <a:r>
              <a:rPr lang="pl-PL" sz="2100" dirty="0" err="1"/>
              <a:t>medical</a:t>
            </a:r>
            <a:r>
              <a:rPr lang="pl-PL" sz="2100" dirty="0"/>
              <a:t> </a:t>
            </a:r>
            <a:r>
              <a:rPr lang="pl-PL" sz="2100" dirty="0" err="1"/>
              <a:t>perspective</a:t>
            </a:r>
            <a:r>
              <a:rPr lang="pl-PL" sz="2100" dirty="0"/>
              <a:t> – </a:t>
            </a:r>
            <a:r>
              <a:rPr lang="pl-PL" sz="2100" dirty="0" err="1"/>
              <a:t>psychiatric</a:t>
            </a:r>
            <a:r>
              <a:rPr lang="pl-PL" sz="2100" dirty="0"/>
              <a:t> and </a:t>
            </a:r>
            <a:r>
              <a:rPr lang="pl-PL" sz="2100" dirty="0" err="1"/>
              <a:t>psychological</a:t>
            </a:r>
            <a:r>
              <a:rPr lang="pl-PL" sz="2100" dirty="0"/>
              <a:t> (</a:t>
            </a:r>
            <a:r>
              <a:rPr lang="pl-PL" sz="2100" dirty="0" err="1"/>
              <a:t>chapters</a:t>
            </a:r>
            <a:r>
              <a:rPr lang="pl-PL" sz="2100" dirty="0"/>
              <a:t> 36-38).</a:t>
            </a:r>
          </a:p>
          <a:p>
            <a:pPr marL="457200" indent="-457200" algn="just">
              <a:buAutoNum type="arabicPeriod"/>
            </a:pPr>
            <a:r>
              <a:rPr lang="pl-PL" sz="2100" dirty="0"/>
              <a:t>The </a:t>
            </a:r>
            <a:r>
              <a:rPr lang="pl-PL" sz="2100" dirty="0" err="1"/>
              <a:t>historical</a:t>
            </a:r>
            <a:r>
              <a:rPr lang="pl-PL" sz="2100" dirty="0"/>
              <a:t> </a:t>
            </a:r>
            <a:r>
              <a:rPr lang="pl-PL" sz="2100" dirty="0" err="1"/>
              <a:t>perspective</a:t>
            </a:r>
            <a:r>
              <a:rPr lang="pl-PL" sz="2100" dirty="0"/>
              <a:t> (</a:t>
            </a:r>
            <a:r>
              <a:rPr lang="pl-PL" sz="2100" dirty="0" err="1"/>
              <a:t>chapters</a:t>
            </a:r>
            <a:r>
              <a:rPr lang="pl-PL" sz="2100" dirty="0"/>
              <a:t> 3 and 31).</a:t>
            </a:r>
          </a:p>
          <a:p>
            <a:pPr algn="just"/>
            <a:endParaRPr lang="pl-PL" sz="21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Article 12 of the CRPD</a:t>
            </a:r>
            <a:r>
              <a:rPr lang="pl-PL" sz="3200" dirty="0"/>
              <a:t> – </a:t>
            </a:r>
            <a:r>
              <a:rPr lang="pl-PL" sz="3200" dirty="0" err="1"/>
              <a:t>our</a:t>
            </a:r>
            <a:r>
              <a:rPr lang="pl-PL" sz="3200" dirty="0"/>
              <a:t> </a:t>
            </a:r>
            <a:r>
              <a:rPr lang="pl-PL" sz="3200" dirty="0" err="1"/>
              <a:t>research</a:t>
            </a:r>
            <a:r>
              <a:rPr lang="pl-PL" sz="3200" dirty="0"/>
              <a:t> </a:t>
            </a:r>
            <a:r>
              <a:rPr lang="pl-PL" sz="3200" dirty="0" err="1"/>
              <a:t>perspective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16303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667658" y="1379913"/>
            <a:ext cx="11435673" cy="4318243"/>
          </a:xfrm>
        </p:spPr>
        <p:txBody>
          <a:bodyPr/>
          <a:lstStyle/>
          <a:p>
            <a:pPr algn="just"/>
            <a:r>
              <a:rPr lang="pl-PL" dirty="0"/>
              <a:t>The </a:t>
            </a:r>
            <a:r>
              <a:rPr lang="pl-PL" dirty="0" err="1"/>
              <a:t>project</a:t>
            </a:r>
            <a:r>
              <a:rPr lang="pl-PL" dirty="0"/>
              <a:t> was </a:t>
            </a:r>
            <a:r>
              <a:rPr lang="pl-PL" dirty="0" err="1"/>
              <a:t>started</a:t>
            </a:r>
            <a:r>
              <a:rPr lang="pl-PL" dirty="0"/>
              <a:t> in </a:t>
            </a:r>
            <a:r>
              <a:rPr lang="pl-PL" dirty="0" err="1"/>
              <a:t>April</a:t>
            </a:r>
            <a:r>
              <a:rPr lang="pl-PL" dirty="0"/>
              <a:t> 2020 – no </a:t>
            </a:r>
            <a:r>
              <a:rPr lang="pl-PL" dirty="0" err="1"/>
              <a:t>changes</a:t>
            </a:r>
            <a:r>
              <a:rPr lang="pl-PL" dirty="0"/>
              <a:t> in the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private</a:t>
            </a:r>
            <a:r>
              <a:rPr lang="pl-PL" dirty="0"/>
              <a:t> law </a:t>
            </a:r>
            <a:r>
              <a:rPr lang="pl-PL" dirty="0" err="1"/>
              <a:t>had</a:t>
            </a:r>
            <a:r>
              <a:rPr lang="pl-PL" dirty="0"/>
              <a:t> </a:t>
            </a:r>
            <a:r>
              <a:rPr lang="pl-PL" dirty="0" err="1"/>
              <a:t>been</a:t>
            </a:r>
            <a:r>
              <a:rPr lang="pl-PL" dirty="0"/>
              <a:t> </a:t>
            </a:r>
            <a:r>
              <a:rPr lang="pl-PL" dirty="0" err="1"/>
              <a:t>introduced</a:t>
            </a:r>
            <a:r>
              <a:rPr lang="pl-PL" dirty="0"/>
              <a:t> in the </a:t>
            </a:r>
            <a:r>
              <a:rPr lang="pl-PL" dirty="0" err="1"/>
              <a:t>course</a:t>
            </a:r>
            <a:r>
              <a:rPr lang="pl-PL" dirty="0"/>
              <a:t> of </a:t>
            </a:r>
            <a:r>
              <a:rPr lang="pl-PL" dirty="0" err="1"/>
              <a:t>implementation</a:t>
            </a:r>
            <a:r>
              <a:rPr lang="pl-PL" dirty="0"/>
              <a:t> of Art. 12 of the CRPD.</a:t>
            </a:r>
          </a:p>
          <a:p>
            <a:pPr algn="just"/>
            <a:r>
              <a:rPr lang="pl-PL" dirty="0"/>
              <a:t>We </a:t>
            </a:r>
            <a:r>
              <a:rPr lang="pl-PL" dirty="0" err="1"/>
              <a:t>had</a:t>
            </a:r>
            <a:r>
              <a:rPr lang="pl-PL" dirty="0"/>
              <a:t> </a:t>
            </a:r>
            <a:r>
              <a:rPr lang="pl-PL" dirty="0" err="1"/>
              <a:t>known</a:t>
            </a:r>
            <a:r>
              <a:rPr lang="pl-PL" dirty="0"/>
              <a:t> the </a:t>
            </a:r>
            <a:r>
              <a:rPr lang="pl-PL" dirty="0" err="1"/>
              <a:t>objections</a:t>
            </a:r>
            <a:r>
              <a:rPr lang="pl-PL" dirty="0"/>
              <a:t> of the UN </a:t>
            </a:r>
            <a:r>
              <a:rPr lang="pl-PL" dirty="0" err="1"/>
              <a:t>Committee</a:t>
            </a:r>
            <a:r>
              <a:rPr lang="pl-PL" dirty="0"/>
              <a:t> on the </a:t>
            </a:r>
            <a:r>
              <a:rPr lang="pl-PL" dirty="0" err="1"/>
              <a:t>Rights</a:t>
            </a:r>
            <a:r>
              <a:rPr lang="pl-PL" dirty="0"/>
              <a:t> of </a:t>
            </a:r>
            <a:r>
              <a:rPr lang="pl-PL" dirty="0" err="1"/>
              <a:t>Persons</a:t>
            </a:r>
            <a:r>
              <a:rPr lang="pl-PL" dirty="0"/>
              <a:t> with </a:t>
            </a:r>
            <a:r>
              <a:rPr lang="pl-PL" dirty="0" err="1"/>
              <a:t>Disabilities</a:t>
            </a:r>
            <a:r>
              <a:rPr lang="pl-PL" dirty="0"/>
              <a:t> as </a:t>
            </a:r>
            <a:r>
              <a:rPr lang="pl-PL" dirty="0" err="1"/>
              <a:t>regards</a:t>
            </a:r>
            <a:r>
              <a:rPr lang="pl-PL" dirty="0"/>
              <a:t> </a:t>
            </a:r>
            <a:r>
              <a:rPr lang="pl-PL" dirty="0" err="1"/>
              <a:t>implementation</a:t>
            </a:r>
            <a:r>
              <a:rPr lang="pl-PL" dirty="0"/>
              <a:t> of Art. 12 of the CRPD in Poland.</a:t>
            </a:r>
          </a:p>
          <a:p>
            <a:pPr algn="just"/>
            <a:r>
              <a:rPr lang="pl-PL" dirty="0"/>
              <a:t>We </a:t>
            </a:r>
            <a:r>
              <a:rPr lang="pl-PL" dirty="0" err="1"/>
              <a:t>had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own</a:t>
            </a:r>
            <a:r>
              <a:rPr lang="pl-PL" dirty="0"/>
              <a:t> </a:t>
            </a:r>
            <a:r>
              <a:rPr lang="pl-PL" dirty="0" err="1"/>
              <a:t>observations</a:t>
            </a:r>
            <a:r>
              <a:rPr lang="pl-PL" dirty="0"/>
              <a:t> </a:t>
            </a:r>
            <a:r>
              <a:rPr lang="pl-PL" dirty="0" err="1"/>
              <a:t>concerning</a:t>
            </a:r>
            <a:r>
              <a:rPr lang="pl-PL" dirty="0"/>
              <a:t> the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private</a:t>
            </a:r>
            <a:r>
              <a:rPr lang="pl-PL" dirty="0"/>
              <a:t> law </a:t>
            </a:r>
            <a:r>
              <a:rPr lang="pl-PL" dirty="0" err="1"/>
              <a:t>provisions</a:t>
            </a:r>
            <a:r>
              <a:rPr lang="pl-PL" dirty="0"/>
              <a:t> on the </a:t>
            </a:r>
            <a:r>
              <a:rPr lang="pl-PL" dirty="0" err="1"/>
              <a:t>active</a:t>
            </a:r>
            <a:r>
              <a:rPr lang="pl-PL" dirty="0"/>
              <a:t> 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capacity</a:t>
            </a:r>
            <a:r>
              <a:rPr lang="pl-PL" dirty="0"/>
              <a:t>,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statutory</a:t>
            </a:r>
            <a:r>
              <a:rPr lang="pl-PL" dirty="0"/>
              <a:t> </a:t>
            </a:r>
            <a:r>
              <a:rPr lang="pl-PL" dirty="0" err="1"/>
              <a:t>limits</a:t>
            </a:r>
            <a:r>
              <a:rPr lang="pl-PL" dirty="0"/>
              <a:t> (</a:t>
            </a:r>
            <a:r>
              <a:rPr lang="pl-PL" dirty="0" err="1"/>
              <a:t>age</a:t>
            </a:r>
            <a:r>
              <a:rPr lang="pl-PL" dirty="0"/>
              <a:t>) and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limitations</a:t>
            </a:r>
            <a:r>
              <a:rPr lang="pl-PL" dirty="0"/>
              <a:t>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imposed</a:t>
            </a:r>
            <a:r>
              <a:rPr lang="pl-PL" dirty="0"/>
              <a:t> as a </a:t>
            </a:r>
            <a:r>
              <a:rPr lang="pl-PL" dirty="0" err="1"/>
              <a:t>result</a:t>
            </a:r>
            <a:r>
              <a:rPr lang="pl-PL" dirty="0"/>
              <a:t> of </a:t>
            </a:r>
            <a:r>
              <a:rPr lang="pl-PL" dirty="0" err="1"/>
              <a:t>courts</a:t>
            </a:r>
            <a:r>
              <a:rPr lang="pl-PL" dirty="0"/>
              <a:t> </a:t>
            </a:r>
            <a:r>
              <a:rPr lang="pl-PL" dirty="0" err="1"/>
              <a:t>decisions</a:t>
            </a:r>
            <a:r>
              <a:rPr lang="pl-PL" dirty="0"/>
              <a:t> on </a:t>
            </a:r>
            <a:r>
              <a:rPr lang="pl-PL" dirty="0" err="1"/>
              <a:t>incapacitation</a:t>
            </a:r>
            <a:r>
              <a:rPr lang="pl-PL" dirty="0"/>
              <a:t> (</a:t>
            </a:r>
            <a:r>
              <a:rPr lang="pl-PL" dirty="0" err="1"/>
              <a:t>partial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total</a:t>
            </a:r>
            <a:r>
              <a:rPr lang="pl-PL" dirty="0"/>
              <a:t>).</a:t>
            </a:r>
          </a:p>
          <a:p>
            <a:pPr algn="just"/>
            <a:r>
              <a:rPr lang="pl-PL" dirty="0"/>
              <a:t>A </a:t>
            </a:r>
            <a:r>
              <a:rPr lang="pl-PL" dirty="0" err="1"/>
              <a:t>tension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human</a:t>
            </a:r>
            <a:r>
              <a:rPr lang="pl-PL" dirty="0"/>
              <a:t> </a:t>
            </a:r>
            <a:r>
              <a:rPr lang="pl-PL" dirty="0" err="1"/>
              <a:t>rights</a:t>
            </a:r>
            <a:r>
              <a:rPr lang="pl-PL" dirty="0"/>
              <a:t> </a:t>
            </a:r>
            <a:r>
              <a:rPr lang="pl-PL" dirty="0" err="1"/>
              <a:t>perspective</a:t>
            </a:r>
            <a:r>
              <a:rPr lang="pl-PL" dirty="0"/>
              <a:t> and country </a:t>
            </a:r>
            <a:r>
              <a:rPr lang="pl-PL" dirty="0" err="1"/>
              <a:t>private</a:t>
            </a:r>
            <a:r>
              <a:rPr lang="pl-PL" dirty="0"/>
              <a:t> law </a:t>
            </a:r>
            <a:r>
              <a:rPr lang="pl-PL" dirty="0" err="1"/>
              <a:t>perspective</a:t>
            </a:r>
            <a:r>
              <a:rPr lang="pl-PL" dirty="0"/>
              <a:t> – </a:t>
            </a:r>
            <a:r>
              <a:rPr lang="pl-PL" dirty="0" err="1"/>
              <a:t>means</a:t>
            </a:r>
            <a:r>
              <a:rPr lang="pl-PL" dirty="0"/>
              <a:t> of </a:t>
            </a:r>
            <a:r>
              <a:rPr lang="pl-PL" dirty="0" err="1"/>
              <a:t>limitations</a:t>
            </a:r>
            <a:r>
              <a:rPr lang="pl-PL" dirty="0"/>
              <a:t> on </a:t>
            </a:r>
            <a:r>
              <a:rPr lang="pl-PL" dirty="0" err="1"/>
              <a:t>freedom</a:t>
            </a:r>
            <a:r>
              <a:rPr lang="pl-PL" dirty="0"/>
              <a:t> vs. </a:t>
            </a:r>
            <a:r>
              <a:rPr lang="pl-PL" dirty="0" err="1"/>
              <a:t>means</a:t>
            </a:r>
            <a:r>
              <a:rPr lang="pl-PL" dirty="0"/>
              <a:t> of </a:t>
            </a:r>
            <a:r>
              <a:rPr lang="pl-PL" dirty="0" err="1"/>
              <a:t>protection</a:t>
            </a:r>
            <a:r>
              <a:rPr lang="pl-PL" dirty="0"/>
              <a:t>.</a:t>
            </a:r>
          </a:p>
          <a:p>
            <a:pPr algn="just"/>
            <a:r>
              <a:rPr lang="pl-PL" dirty="0"/>
              <a:t>We </a:t>
            </a:r>
            <a:r>
              <a:rPr lang="pl-PL" dirty="0" err="1"/>
              <a:t>had</a:t>
            </a:r>
            <a:r>
              <a:rPr lang="pl-PL" dirty="0"/>
              <a:t> </a:t>
            </a:r>
            <a:r>
              <a:rPr lang="pl-PL" dirty="0" err="1"/>
              <a:t>been</a:t>
            </a:r>
            <a:r>
              <a:rPr lang="pl-PL" dirty="0"/>
              <a:t> </a:t>
            </a:r>
            <a:r>
              <a:rPr lang="pl-PL" dirty="0" err="1"/>
              <a:t>sure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the </a:t>
            </a:r>
            <a:r>
              <a:rPr lang="pl-PL" dirty="0" err="1"/>
              <a:t>provisions</a:t>
            </a:r>
            <a:r>
              <a:rPr lang="pl-PL" dirty="0"/>
              <a:t> of the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private</a:t>
            </a:r>
            <a:r>
              <a:rPr lang="pl-PL" dirty="0"/>
              <a:t> law </a:t>
            </a:r>
            <a:r>
              <a:rPr lang="pl-PL" dirty="0" err="1"/>
              <a:t>related</a:t>
            </a:r>
            <a:r>
              <a:rPr lang="pl-PL" dirty="0"/>
              <a:t> to </a:t>
            </a:r>
            <a:r>
              <a:rPr lang="pl-PL" dirty="0" err="1"/>
              <a:t>active</a:t>
            </a:r>
            <a:r>
              <a:rPr lang="pl-PL" dirty="0"/>
              <a:t> 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capacity</a:t>
            </a:r>
            <a:r>
              <a:rPr lang="pl-PL" dirty="0"/>
              <a:t> and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limitations</a:t>
            </a:r>
            <a:r>
              <a:rPr lang="pl-PL" dirty="0"/>
              <a:t> do not </a:t>
            </a:r>
            <a:r>
              <a:rPr lang="pl-PL" dirty="0" err="1"/>
              <a:t>meet</a:t>
            </a:r>
            <a:r>
              <a:rPr lang="pl-PL" dirty="0"/>
              <a:t> the Art. 12 of the CRPD standard and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been</a:t>
            </a:r>
            <a:r>
              <a:rPr lang="pl-PL" dirty="0"/>
              <a:t> </a:t>
            </a:r>
            <a:r>
              <a:rPr lang="pl-PL" dirty="0" err="1"/>
              <a:t>amended</a:t>
            </a:r>
            <a:r>
              <a:rPr lang="pl-PL" dirty="0"/>
              <a:t> to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extent</a:t>
            </a:r>
            <a:r>
              <a:rPr lang="pl-PL" dirty="0"/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/>
              <a:t>Implementation</a:t>
            </a:r>
            <a:r>
              <a:rPr lang="pl-PL" sz="3200" dirty="0"/>
              <a:t> of </a:t>
            </a:r>
            <a:r>
              <a:rPr lang="pl-PL" sz="3200" dirty="0" err="1"/>
              <a:t>Article</a:t>
            </a:r>
            <a:r>
              <a:rPr lang="pl-PL" sz="3200" dirty="0"/>
              <a:t> 12 of the CRPD in Poland in 2020 (</a:t>
            </a:r>
            <a:r>
              <a:rPr lang="pl-PL" sz="3200" dirty="0" err="1"/>
              <a:t>beginning</a:t>
            </a:r>
            <a:r>
              <a:rPr lang="pl-PL" sz="3200" dirty="0"/>
              <a:t> of the </a:t>
            </a:r>
            <a:r>
              <a:rPr lang="pl-PL" sz="3200" dirty="0" err="1"/>
              <a:t>project</a:t>
            </a:r>
            <a:r>
              <a:rPr lang="pl-PL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5801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667658" y="1379913"/>
            <a:ext cx="11443986" cy="4318243"/>
          </a:xfrm>
        </p:spPr>
        <p:txBody>
          <a:bodyPr/>
          <a:lstStyle/>
          <a:p>
            <a:pPr algn="just"/>
            <a:r>
              <a:rPr lang="pl-PL" sz="2300" dirty="0"/>
              <a:t>To </a:t>
            </a:r>
            <a:r>
              <a:rPr lang="pl-PL" sz="2300" dirty="0" err="1"/>
              <a:t>what</a:t>
            </a:r>
            <a:r>
              <a:rPr lang="pl-PL" sz="2300" dirty="0"/>
              <a:t> </a:t>
            </a:r>
            <a:r>
              <a:rPr lang="pl-PL" sz="2300" dirty="0" err="1"/>
              <a:t>exent</a:t>
            </a:r>
            <a:r>
              <a:rPr lang="pl-PL" sz="2300" dirty="0"/>
              <a:t> </a:t>
            </a:r>
            <a:r>
              <a:rPr lang="pl-PL" sz="2300" dirty="0" err="1"/>
              <a:t>Polish</a:t>
            </a:r>
            <a:r>
              <a:rPr lang="pl-PL" sz="2300" dirty="0"/>
              <a:t> </a:t>
            </a:r>
            <a:r>
              <a:rPr lang="pl-PL" sz="2300" dirty="0" err="1"/>
              <a:t>private</a:t>
            </a:r>
            <a:r>
              <a:rPr lang="pl-PL" sz="2300" dirty="0"/>
              <a:t> law </a:t>
            </a:r>
            <a:r>
              <a:rPr lang="pl-PL" sz="2300" dirty="0" err="1"/>
              <a:t>should</a:t>
            </a:r>
            <a:r>
              <a:rPr lang="pl-PL" sz="2300" dirty="0"/>
              <a:t> be </a:t>
            </a:r>
            <a:r>
              <a:rPr lang="pl-PL" sz="2300" dirty="0" err="1"/>
              <a:t>amended</a:t>
            </a:r>
            <a:r>
              <a:rPr lang="pl-PL" sz="2300" dirty="0"/>
              <a:t> as </a:t>
            </a:r>
            <a:r>
              <a:rPr lang="pl-PL" sz="2300" dirty="0" err="1"/>
              <a:t>regards</a:t>
            </a:r>
            <a:r>
              <a:rPr lang="pl-PL" sz="2300" dirty="0"/>
              <a:t> </a:t>
            </a:r>
            <a:r>
              <a:rPr lang="pl-PL" sz="2300" dirty="0" err="1"/>
              <a:t>active</a:t>
            </a:r>
            <a:r>
              <a:rPr lang="pl-PL" sz="2300" dirty="0"/>
              <a:t> </a:t>
            </a:r>
            <a:r>
              <a:rPr lang="pl-PL" sz="2300" dirty="0" err="1"/>
              <a:t>legal</a:t>
            </a:r>
            <a:r>
              <a:rPr lang="pl-PL" sz="2300" dirty="0"/>
              <a:t> </a:t>
            </a:r>
            <a:r>
              <a:rPr lang="pl-PL" sz="2300" dirty="0" err="1"/>
              <a:t>capacity</a:t>
            </a:r>
            <a:r>
              <a:rPr lang="pl-PL" sz="2300" dirty="0"/>
              <a:t> and </a:t>
            </a:r>
            <a:r>
              <a:rPr lang="pl-PL" sz="2300" dirty="0" err="1"/>
              <a:t>its</a:t>
            </a:r>
            <a:r>
              <a:rPr lang="pl-PL" sz="2300" dirty="0"/>
              <a:t> </a:t>
            </a:r>
            <a:r>
              <a:rPr lang="pl-PL" sz="2300" dirty="0" err="1"/>
              <a:t>limitations</a:t>
            </a:r>
            <a:r>
              <a:rPr lang="pl-PL" sz="2300" dirty="0"/>
              <a:t> applied by </a:t>
            </a:r>
            <a:r>
              <a:rPr lang="pl-PL" sz="2300" dirty="0" err="1"/>
              <a:t>courts</a:t>
            </a:r>
            <a:r>
              <a:rPr lang="pl-PL" sz="2300" dirty="0"/>
              <a:t> in order to </a:t>
            </a:r>
            <a:r>
              <a:rPr lang="pl-PL" sz="2300" dirty="0" err="1"/>
              <a:t>meet</a:t>
            </a:r>
            <a:r>
              <a:rPr lang="pl-PL" sz="2300" dirty="0"/>
              <a:t> the Art. 12 of the CRPD standard?</a:t>
            </a:r>
          </a:p>
          <a:p>
            <a:pPr algn="just"/>
            <a:r>
              <a:rPr lang="pl-PL" sz="2300" b="1" dirty="0" err="1"/>
              <a:t>Looking</a:t>
            </a:r>
            <a:r>
              <a:rPr lang="pl-PL" sz="2300" b="1" dirty="0"/>
              <a:t> for a </a:t>
            </a:r>
            <a:r>
              <a:rPr lang="pl-PL" sz="2300" b="1" dirty="0" err="1"/>
              <a:t>new</a:t>
            </a:r>
            <a:r>
              <a:rPr lang="pl-PL" sz="2300" b="1" dirty="0"/>
              <a:t> </a:t>
            </a:r>
            <a:r>
              <a:rPr lang="pl-PL" sz="2300" b="1" dirty="0" err="1"/>
              <a:t>balance</a:t>
            </a:r>
            <a:r>
              <a:rPr lang="pl-PL" sz="2300" b="1" dirty="0"/>
              <a:t> </a:t>
            </a:r>
            <a:r>
              <a:rPr lang="pl-PL" sz="2300" dirty="0" err="1"/>
              <a:t>between</a:t>
            </a:r>
            <a:r>
              <a:rPr lang="pl-PL" sz="2300" dirty="0"/>
              <a:t> the </a:t>
            </a:r>
            <a:r>
              <a:rPr lang="en-US" sz="2300" dirty="0"/>
              <a:t>right to </a:t>
            </a:r>
            <a:r>
              <a:rPr lang="en-US" sz="2300" b="1" dirty="0"/>
              <a:t>recognition everywhere </a:t>
            </a:r>
            <a:r>
              <a:rPr lang="en-US" sz="2300" dirty="0"/>
              <a:t>as persons before the law</a:t>
            </a:r>
            <a:r>
              <a:rPr lang="pl-PL" sz="2300" dirty="0"/>
              <a:t>, the </a:t>
            </a:r>
            <a:r>
              <a:rPr lang="pl-PL" sz="2300" dirty="0" err="1"/>
              <a:t>right</a:t>
            </a:r>
            <a:r>
              <a:rPr lang="pl-PL" sz="2300" dirty="0"/>
              <a:t> to </a:t>
            </a:r>
            <a:r>
              <a:rPr lang="en-US" sz="2300" b="1" dirty="0"/>
              <a:t>enjoy legal capacity </a:t>
            </a:r>
            <a:r>
              <a:rPr lang="en-US" sz="2300" dirty="0"/>
              <a:t>on an </a:t>
            </a:r>
            <a:r>
              <a:rPr lang="en-US" sz="2300" b="1" dirty="0"/>
              <a:t>equal </a:t>
            </a:r>
            <a:r>
              <a:rPr lang="en-US" sz="2300" dirty="0"/>
              <a:t>basis with others in all aspects of life</a:t>
            </a:r>
            <a:r>
              <a:rPr lang="pl-PL" sz="2300" dirty="0"/>
              <a:t> and </a:t>
            </a:r>
            <a:r>
              <a:rPr lang="en-US" sz="2300" dirty="0"/>
              <a:t>appropriate and effective </a:t>
            </a:r>
            <a:r>
              <a:rPr lang="en-US" sz="2300" b="1" dirty="0"/>
              <a:t>safeguards </a:t>
            </a:r>
            <a:r>
              <a:rPr lang="en-US" sz="2300" dirty="0"/>
              <a:t>to </a:t>
            </a:r>
            <a:r>
              <a:rPr lang="en-US" sz="2300" b="1" dirty="0"/>
              <a:t>prevent abuse</a:t>
            </a:r>
            <a:r>
              <a:rPr lang="pl-PL" sz="2300" b="1" dirty="0"/>
              <a:t>.</a:t>
            </a:r>
          </a:p>
          <a:p>
            <a:pPr algn="just"/>
            <a:r>
              <a:rPr lang="pl-PL" sz="2300" dirty="0"/>
              <a:t>Art. 12 the CRPD </a:t>
            </a:r>
            <a:r>
              <a:rPr lang="pl-PL" sz="2300" dirty="0" err="1"/>
              <a:t>requires</a:t>
            </a:r>
            <a:r>
              <a:rPr lang="pl-PL" sz="2300" dirty="0"/>
              <a:t> to </a:t>
            </a:r>
            <a:r>
              <a:rPr lang="pl-PL" sz="2300" dirty="0" err="1"/>
              <a:t>prevent</a:t>
            </a:r>
            <a:r>
              <a:rPr lang="pl-PL" sz="2300" dirty="0"/>
              <a:t> </a:t>
            </a:r>
            <a:r>
              <a:rPr lang="pl-PL" sz="2300" dirty="0" err="1"/>
              <a:t>any</a:t>
            </a:r>
            <a:r>
              <a:rPr lang="pl-PL" sz="2300" dirty="0"/>
              <a:t> </a:t>
            </a:r>
            <a:r>
              <a:rPr lang="pl-PL" sz="2300" dirty="0" err="1"/>
              <a:t>kind</a:t>
            </a:r>
            <a:r>
              <a:rPr lang="pl-PL" sz="2300" dirty="0"/>
              <a:t> of </a:t>
            </a:r>
            <a:r>
              <a:rPr lang="pl-PL" sz="2300" dirty="0" err="1"/>
              <a:t>abuse</a:t>
            </a:r>
            <a:r>
              <a:rPr lang="pl-PL" sz="2300" dirty="0"/>
              <a:t> </a:t>
            </a:r>
            <a:r>
              <a:rPr lang="pl-PL" sz="2300" dirty="0" err="1"/>
              <a:t>detrimental</a:t>
            </a:r>
            <a:r>
              <a:rPr lang="pl-PL" sz="2300" dirty="0"/>
              <a:t> to </a:t>
            </a:r>
            <a:r>
              <a:rPr lang="pl-PL" sz="2300" dirty="0" err="1"/>
              <a:t>persons</a:t>
            </a:r>
            <a:r>
              <a:rPr lang="pl-PL" sz="2300" dirty="0"/>
              <a:t> with </a:t>
            </a:r>
            <a:r>
              <a:rPr lang="pl-PL" sz="2300" dirty="0" err="1"/>
              <a:t>disabilities</a:t>
            </a:r>
            <a:r>
              <a:rPr lang="pl-PL" sz="2300" dirty="0"/>
              <a:t>: </a:t>
            </a:r>
            <a:r>
              <a:rPr lang="pl-PL" sz="2300" dirty="0" err="1"/>
              <a:t>abuse</a:t>
            </a:r>
            <a:r>
              <a:rPr lang="pl-PL" sz="2300" dirty="0"/>
              <a:t> of </a:t>
            </a:r>
            <a:r>
              <a:rPr lang="pl-PL" sz="2300" dirty="0" err="1"/>
              <a:t>measures</a:t>
            </a:r>
            <a:r>
              <a:rPr lang="pl-PL" sz="2300" dirty="0"/>
              <a:t> </a:t>
            </a:r>
            <a:r>
              <a:rPr lang="pl-PL" sz="2300" dirty="0" err="1"/>
              <a:t>limiting</a:t>
            </a:r>
            <a:r>
              <a:rPr lang="pl-PL" sz="2300" dirty="0"/>
              <a:t> </a:t>
            </a:r>
            <a:r>
              <a:rPr lang="pl-PL" sz="2300" dirty="0" err="1"/>
              <a:t>active</a:t>
            </a:r>
            <a:r>
              <a:rPr lang="pl-PL" sz="2300" dirty="0"/>
              <a:t> </a:t>
            </a:r>
            <a:r>
              <a:rPr lang="pl-PL" sz="2300" dirty="0" err="1"/>
              <a:t>legal</a:t>
            </a:r>
            <a:r>
              <a:rPr lang="pl-PL" sz="2300" dirty="0"/>
              <a:t> </a:t>
            </a:r>
            <a:r>
              <a:rPr lang="pl-PL" sz="2300" dirty="0" err="1"/>
              <a:t>capacity</a:t>
            </a:r>
            <a:r>
              <a:rPr lang="pl-PL" sz="2300" dirty="0"/>
              <a:t> and </a:t>
            </a:r>
            <a:r>
              <a:rPr lang="pl-PL" sz="2300" dirty="0" err="1"/>
              <a:t>abuse</a:t>
            </a:r>
            <a:r>
              <a:rPr lang="pl-PL" sz="2300" dirty="0"/>
              <a:t> of </a:t>
            </a:r>
            <a:r>
              <a:rPr lang="pl-PL" sz="2300" dirty="0" err="1"/>
              <a:t>active</a:t>
            </a:r>
            <a:r>
              <a:rPr lang="pl-PL" sz="2300" dirty="0"/>
              <a:t> </a:t>
            </a:r>
            <a:r>
              <a:rPr lang="pl-PL" sz="2300" dirty="0" err="1"/>
              <a:t>legal</a:t>
            </a:r>
            <a:r>
              <a:rPr lang="pl-PL" sz="2300" dirty="0"/>
              <a:t> </a:t>
            </a:r>
            <a:r>
              <a:rPr lang="pl-PL" sz="2300" dirty="0" err="1"/>
              <a:t>capacity</a:t>
            </a:r>
            <a:r>
              <a:rPr lang="pl-PL" sz="2300" dirty="0"/>
              <a:t> of </a:t>
            </a:r>
            <a:r>
              <a:rPr lang="pl-PL" sz="2300" dirty="0" err="1"/>
              <a:t>persons</a:t>
            </a:r>
            <a:r>
              <a:rPr lang="pl-PL" sz="2300" dirty="0"/>
              <a:t> with </a:t>
            </a:r>
            <a:r>
              <a:rPr lang="pl-PL" sz="2300" dirty="0" err="1"/>
              <a:t>disabilities</a:t>
            </a:r>
            <a:r>
              <a:rPr lang="pl-PL" sz="2300" dirty="0"/>
              <a:t> to </a:t>
            </a:r>
            <a:r>
              <a:rPr lang="pl-PL" sz="2300" dirty="0" err="1"/>
              <a:t>their</a:t>
            </a:r>
            <a:r>
              <a:rPr lang="pl-PL" sz="2300" dirty="0"/>
              <a:t> </a:t>
            </a:r>
            <a:r>
              <a:rPr lang="pl-PL" sz="2300" dirty="0" err="1"/>
              <a:t>detriment</a:t>
            </a:r>
            <a:r>
              <a:rPr lang="pl-PL" sz="2300" dirty="0"/>
              <a:t>.</a:t>
            </a:r>
          </a:p>
          <a:p>
            <a:pPr algn="just"/>
            <a:r>
              <a:rPr lang="pl-PL" sz="2300" dirty="0"/>
              <a:t>The </a:t>
            </a:r>
            <a:r>
              <a:rPr lang="pl-PL" sz="2300" b="1" dirty="0" err="1"/>
              <a:t>new</a:t>
            </a:r>
            <a:r>
              <a:rPr lang="pl-PL" sz="2300" b="1" dirty="0"/>
              <a:t> </a:t>
            </a:r>
            <a:r>
              <a:rPr lang="pl-PL" sz="2300" b="1" dirty="0" err="1"/>
              <a:t>balance</a:t>
            </a:r>
            <a:r>
              <a:rPr lang="pl-PL" sz="2300" b="1" dirty="0"/>
              <a:t> </a:t>
            </a:r>
            <a:r>
              <a:rPr lang="pl-PL" sz="2300" dirty="0" err="1"/>
              <a:t>should</a:t>
            </a:r>
            <a:r>
              <a:rPr lang="pl-PL" sz="2300" dirty="0"/>
              <a:t> </a:t>
            </a:r>
            <a:r>
              <a:rPr lang="pl-PL" sz="2300" dirty="0" err="1"/>
              <a:t>reflect</a:t>
            </a:r>
            <a:r>
              <a:rPr lang="pl-PL" sz="2300" dirty="0"/>
              <a:t> the </a:t>
            </a:r>
            <a:r>
              <a:rPr lang="pl-PL" sz="2300" b="1" dirty="0" err="1"/>
              <a:t>paradigm</a:t>
            </a:r>
            <a:r>
              <a:rPr lang="pl-PL" sz="2300" b="1" dirty="0"/>
              <a:t> </a:t>
            </a:r>
            <a:r>
              <a:rPr lang="pl-PL" sz="2300" b="1" dirty="0" err="1"/>
              <a:t>shift</a:t>
            </a:r>
            <a:r>
              <a:rPr lang="pl-PL" sz="2300" b="1" dirty="0"/>
              <a:t> </a:t>
            </a:r>
            <a:r>
              <a:rPr lang="pl-PL" sz="2300" dirty="0" err="1"/>
              <a:t>arising</a:t>
            </a:r>
            <a:r>
              <a:rPr lang="pl-PL" sz="2300" dirty="0"/>
              <a:t> out of the </a:t>
            </a:r>
            <a:r>
              <a:rPr lang="pl-PL" sz="2300" dirty="0" err="1"/>
              <a:t>entire</a:t>
            </a:r>
            <a:r>
              <a:rPr lang="pl-PL" sz="2300" dirty="0"/>
              <a:t> CRPD in </a:t>
            </a:r>
            <a:r>
              <a:rPr lang="pl-PL" sz="2300" dirty="0" err="1"/>
              <a:t>particular</a:t>
            </a:r>
            <a:r>
              <a:rPr lang="pl-PL" sz="2300" dirty="0"/>
              <a:t> from Art. 12 of the CRPD.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/>
              <a:t>Main</a:t>
            </a:r>
            <a:r>
              <a:rPr lang="pl-PL" sz="3200" dirty="0"/>
              <a:t> </a:t>
            </a:r>
            <a:r>
              <a:rPr lang="pl-PL" sz="3200" dirty="0" err="1"/>
              <a:t>research</a:t>
            </a:r>
            <a:r>
              <a:rPr lang="pl-PL" sz="3200" dirty="0"/>
              <a:t> </a:t>
            </a:r>
            <a:r>
              <a:rPr lang="pl-PL" sz="3200" dirty="0" err="1"/>
              <a:t>tasks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41568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667658" y="1379913"/>
            <a:ext cx="11443986" cy="4318243"/>
          </a:xfrm>
        </p:spPr>
        <p:txBody>
          <a:bodyPr/>
          <a:lstStyle/>
          <a:p>
            <a:pPr algn="just"/>
            <a:r>
              <a:rPr lang="pl-PL" sz="2100" dirty="0"/>
              <a:t>We </a:t>
            </a:r>
            <a:r>
              <a:rPr lang="pl-PL" sz="2100" dirty="0" err="1"/>
              <a:t>assumed</a:t>
            </a:r>
            <a:r>
              <a:rPr lang="pl-PL" sz="2100" dirty="0"/>
              <a:t> </a:t>
            </a:r>
            <a:r>
              <a:rPr lang="pl-PL" sz="2100" dirty="0" err="1"/>
              <a:t>that</a:t>
            </a:r>
            <a:r>
              <a:rPr lang="pl-PL" sz="2100" dirty="0"/>
              <a:t>:</a:t>
            </a:r>
          </a:p>
          <a:p>
            <a:pPr algn="just"/>
            <a:r>
              <a:rPr lang="pl-PL" sz="2100" dirty="0"/>
              <a:t>1. The </a:t>
            </a:r>
            <a:r>
              <a:rPr lang="pl-PL" sz="2100" dirty="0" err="1"/>
              <a:t>scope</a:t>
            </a:r>
            <a:r>
              <a:rPr lang="pl-PL" sz="2100" dirty="0"/>
              <a:t> of </a:t>
            </a:r>
            <a:r>
              <a:rPr lang="pl-PL" sz="2100" dirty="0" err="1"/>
              <a:t>amendments</a:t>
            </a:r>
            <a:r>
              <a:rPr lang="pl-PL" sz="2100" dirty="0"/>
              <a:t> </a:t>
            </a:r>
            <a:r>
              <a:rPr lang="pl-PL" sz="2100" dirty="0" err="1"/>
              <a:t>should</a:t>
            </a:r>
            <a:r>
              <a:rPr lang="pl-PL" sz="2100" dirty="0"/>
              <a:t> </a:t>
            </a:r>
            <a:r>
              <a:rPr lang="pl-PL" sz="2100" dirty="0" err="1"/>
              <a:t>correspond</a:t>
            </a:r>
            <a:r>
              <a:rPr lang="pl-PL" sz="2100" dirty="0"/>
              <a:t> to the Art. 12 of the CRPD standard – </a:t>
            </a:r>
            <a:r>
              <a:rPr lang="pl-PL" sz="2100" dirty="0" err="1"/>
              <a:t>how</a:t>
            </a:r>
            <a:r>
              <a:rPr lang="pl-PL" sz="2100" dirty="0"/>
              <a:t> </a:t>
            </a:r>
            <a:r>
              <a:rPr lang="pl-PL" sz="2100" dirty="0" err="1"/>
              <a:t>it</a:t>
            </a:r>
            <a:r>
              <a:rPr lang="pl-PL" sz="2100" dirty="0"/>
              <a:t> </a:t>
            </a:r>
            <a:r>
              <a:rPr lang="pl-PL" sz="2100" dirty="0" err="1"/>
              <a:t>is</a:t>
            </a:r>
            <a:r>
              <a:rPr lang="pl-PL" sz="2100" dirty="0"/>
              <a:t> </a:t>
            </a:r>
            <a:r>
              <a:rPr lang="pl-PL" sz="2100" dirty="0" err="1"/>
              <a:t>interpreted</a:t>
            </a:r>
            <a:r>
              <a:rPr lang="pl-PL" sz="2100" dirty="0"/>
              <a:t> by the </a:t>
            </a:r>
            <a:r>
              <a:rPr lang="pl-PL" sz="2100" b="1" dirty="0"/>
              <a:t>UN </a:t>
            </a:r>
            <a:r>
              <a:rPr lang="pl-PL" sz="2100" b="1" dirty="0" err="1"/>
              <a:t>Committee</a:t>
            </a:r>
            <a:r>
              <a:rPr lang="pl-PL" sz="2100" b="1" dirty="0"/>
              <a:t> </a:t>
            </a:r>
            <a:r>
              <a:rPr lang="pl-PL" sz="2100" dirty="0"/>
              <a:t>on the RPD and the </a:t>
            </a:r>
            <a:r>
              <a:rPr lang="pl-PL" sz="2100" b="1" dirty="0" err="1"/>
              <a:t>states-parties</a:t>
            </a:r>
            <a:r>
              <a:rPr lang="pl-PL" sz="2100" b="1" dirty="0"/>
              <a:t> </a:t>
            </a:r>
            <a:r>
              <a:rPr lang="pl-PL" sz="2100" dirty="0"/>
              <a:t>in </a:t>
            </a:r>
            <a:r>
              <a:rPr lang="pl-PL" sz="2100" dirty="0" err="1"/>
              <a:t>their</a:t>
            </a:r>
            <a:r>
              <a:rPr lang="pl-PL" sz="2100" dirty="0"/>
              <a:t> </a:t>
            </a:r>
            <a:r>
              <a:rPr lang="pl-PL" sz="2100" b="1" dirty="0" err="1"/>
              <a:t>practice</a:t>
            </a:r>
            <a:r>
              <a:rPr lang="pl-PL" sz="2100" b="1" dirty="0"/>
              <a:t> </a:t>
            </a:r>
            <a:r>
              <a:rPr lang="pl-PL" sz="2100" dirty="0"/>
              <a:t>– </a:t>
            </a:r>
            <a:r>
              <a:rPr lang="pl-PL" sz="2100" dirty="0" err="1"/>
              <a:t>importance</a:t>
            </a:r>
            <a:r>
              <a:rPr lang="pl-PL" sz="2100" dirty="0"/>
              <a:t> of </a:t>
            </a:r>
            <a:r>
              <a:rPr lang="pl-PL" sz="2100" dirty="0" err="1"/>
              <a:t>human</a:t>
            </a:r>
            <a:r>
              <a:rPr lang="pl-PL" sz="2100" dirty="0"/>
              <a:t> </a:t>
            </a:r>
            <a:r>
              <a:rPr lang="pl-PL" sz="2100" dirty="0" err="1"/>
              <a:t>rights</a:t>
            </a:r>
            <a:r>
              <a:rPr lang="pl-PL" sz="2100" dirty="0"/>
              <a:t>/</a:t>
            </a:r>
            <a:r>
              <a:rPr lang="pl-PL" sz="2100" dirty="0" err="1"/>
              <a:t>international</a:t>
            </a:r>
            <a:r>
              <a:rPr lang="pl-PL" sz="2100" dirty="0"/>
              <a:t> law component of </a:t>
            </a:r>
            <a:r>
              <a:rPr lang="pl-PL" sz="2100" dirty="0" err="1"/>
              <a:t>our</a:t>
            </a:r>
            <a:r>
              <a:rPr lang="pl-PL" sz="2100" dirty="0"/>
              <a:t> </a:t>
            </a:r>
            <a:r>
              <a:rPr lang="pl-PL" sz="2100" dirty="0" err="1"/>
              <a:t>project</a:t>
            </a:r>
            <a:r>
              <a:rPr lang="pl-PL" sz="2100" dirty="0"/>
              <a:t>.</a:t>
            </a:r>
          </a:p>
          <a:p>
            <a:pPr algn="just"/>
            <a:r>
              <a:rPr lang="pl-PL" sz="2100" dirty="0"/>
              <a:t>2. </a:t>
            </a:r>
            <a:r>
              <a:rPr lang="pl-PL" sz="2100" b="1" dirty="0" err="1"/>
              <a:t>Wording</a:t>
            </a:r>
            <a:r>
              <a:rPr lang="pl-PL" sz="2100" b="1" dirty="0"/>
              <a:t> </a:t>
            </a:r>
            <a:r>
              <a:rPr lang="pl-PL" sz="2100" dirty="0"/>
              <a:t>of the </a:t>
            </a:r>
            <a:r>
              <a:rPr lang="pl-PL" sz="2100" dirty="0" err="1"/>
              <a:t>provisions</a:t>
            </a:r>
            <a:r>
              <a:rPr lang="pl-PL" sz="2100" dirty="0"/>
              <a:t> of law </a:t>
            </a:r>
            <a:r>
              <a:rPr lang="pl-PL" sz="2100" dirty="0" err="1"/>
              <a:t>should</a:t>
            </a:r>
            <a:r>
              <a:rPr lang="pl-PL" sz="2100" dirty="0"/>
              <a:t> </a:t>
            </a:r>
            <a:r>
              <a:rPr lang="pl-PL" sz="2100" dirty="0" err="1"/>
              <a:t>correspond</a:t>
            </a:r>
            <a:r>
              <a:rPr lang="pl-PL" sz="2100" dirty="0"/>
              <a:t> to the modern </a:t>
            </a:r>
            <a:r>
              <a:rPr lang="pl-PL" sz="2100" dirty="0" err="1"/>
              <a:t>terminology</a:t>
            </a:r>
            <a:r>
              <a:rPr lang="pl-PL" sz="2100" dirty="0"/>
              <a:t> applied in </a:t>
            </a:r>
            <a:r>
              <a:rPr lang="pl-PL" sz="2100" b="1" dirty="0"/>
              <a:t>psychiatry and </a:t>
            </a:r>
            <a:r>
              <a:rPr lang="pl-PL" sz="2100" b="1" dirty="0" err="1"/>
              <a:t>psychology</a:t>
            </a:r>
            <a:r>
              <a:rPr lang="pl-PL" sz="2100" b="1" dirty="0"/>
              <a:t> </a:t>
            </a:r>
            <a:r>
              <a:rPr lang="pl-PL" sz="2100" dirty="0"/>
              <a:t>and </a:t>
            </a:r>
            <a:r>
              <a:rPr lang="pl-PL" sz="2100" dirty="0" err="1"/>
              <a:t>should</a:t>
            </a:r>
            <a:r>
              <a:rPr lang="pl-PL" sz="2100" dirty="0"/>
              <a:t> not be of </a:t>
            </a:r>
            <a:r>
              <a:rPr lang="pl-PL" sz="2100" dirty="0" err="1"/>
              <a:t>stigmatic</a:t>
            </a:r>
            <a:r>
              <a:rPr lang="pl-PL" sz="2100" dirty="0"/>
              <a:t> </a:t>
            </a:r>
            <a:r>
              <a:rPr lang="pl-PL" sz="2100" dirty="0" err="1"/>
              <a:t>character</a:t>
            </a:r>
            <a:r>
              <a:rPr lang="pl-PL" sz="2100" dirty="0"/>
              <a:t>.</a:t>
            </a:r>
          </a:p>
          <a:p>
            <a:pPr algn="just"/>
            <a:r>
              <a:rPr lang="pl-PL" sz="2100" dirty="0"/>
              <a:t>3. We </a:t>
            </a:r>
            <a:r>
              <a:rPr lang="pl-PL" sz="2100" dirty="0" err="1"/>
              <a:t>should</a:t>
            </a:r>
            <a:r>
              <a:rPr lang="pl-PL" sz="2100" dirty="0"/>
              <a:t> </a:t>
            </a:r>
            <a:r>
              <a:rPr lang="pl-PL" sz="2100" dirty="0" err="1"/>
              <a:t>apply</a:t>
            </a:r>
            <a:r>
              <a:rPr lang="pl-PL" sz="2100" dirty="0"/>
              <a:t> in </a:t>
            </a:r>
            <a:r>
              <a:rPr lang="pl-PL" sz="2100" dirty="0" err="1"/>
              <a:t>provisions</a:t>
            </a:r>
            <a:r>
              <a:rPr lang="pl-PL" sz="2100" dirty="0"/>
              <a:t> of law </a:t>
            </a:r>
            <a:r>
              <a:rPr lang="pl-PL" sz="2100" dirty="0" err="1"/>
              <a:t>terminology</a:t>
            </a:r>
            <a:r>
              <a:rPr lang="pl-PL" sz="2100" dirty="0"/>
              <a:t> </a:t>
            </a:r>
            <a:r>
              <a:rPr lang="pl-PL" sz="2100" dirty="0" err="1"/>
              <a:t>which</a:t>
            </a:r>
            <a:r>
              <a:rPr lang="pl-PL" sz="2100" dirty="0"/>
              <a:t> </a:t>
            </a:r>
            <a:r>
              <a:rPr lang="pl-PL" sz="2100" dirty="0" err="1"/>
              <a:t>corresponds</a:t>
            </a:r>
            <a:r>
              <a:rPr lang="pl-PL" sz="2100" dirty="0"/>
              <a:t> to modern </a:t>
            </a:r>
            <a:r>
              <a:rPr lang="pl-PL" sz="2100" b="1" dirty="0"/>
              <a:t>psychiatry and </a:t>
            </a:r>
            <a:r>
              <a:rPr lang="pl-PL" sz="2100" b="1" dirty="0" err="1"/>
              <a:t>psychology</a:t>
            </a:r>
            <a:r>
              <a:rPr lang="pl-PL" sz="2100" b="1" dirty="0"/>
              <a:t> </a:t>
            </a:r>
            <a:r>
              <a:rPr lang="pl-PL" sz="2100" dirty="0"/>
              <a:t>in </a:t>
            </a:r>
            <a:r>
              <a:rPr lang="pl-PL" sz="2100" dirty="0" err="1"/>
              <a:t>particular</a:t>
            </a:r>
            <a:r>
              <a:rPr lang="pl-PL" sz="2100" dirty="0"/>
              <a:t> to </a:t>
            </a:r>
            <a:r>
              <a:rPr lang="pl-PL" sz="2100" dirty="0" err="1"/>
              <a:t>describe</a:t>
            </a:r>
            <a:r>
              <a:rPr lang="pl-PL" sz="2100" dirty="0"/>
              <a:t> </a:t>
            </a:r>
            <a:r>
              <a:rPr lang="pl-PL" sz="2100" b="1" dirty="0" err="1"/>
              <a:t>cognitive</a:t>
            </a:r>
            <a:r>
              <a:rPr lang="pl-PL" sz="2100" b="1" dirty="0"/>
              <a:t> and </a:t>
            </a:r>
            <a:r>
              <a:rPr lang="pl-PL" sz="2100" b="1" dirty="0" err="1"/>
              <a:t>psychological</a:t>
            </a:r>
            <a:r>
              <a:rPr lang="pl-PL" sz="2100" b="1" dirty="0"/>
              <a:t> </a:t>
            </a:r>
            <a:r>
              <a:rPr lang="pl-PL" sz="2100" b="1" dirty="0" err="1"/>
              <a:t>thresholds</a:t>
            </a:r>
            <a:r>
              <a:rPr lang="pl-PL" sz="2100" b="1" dirty="0"/>
              <a:t> </a:t>
            </a:r>
            <a:r>
              <a:rPr lang="pl-PL" sz="2100" dirty="0" err="1"/>
              <a:t>relevant</a:t>
            </a:r>
            <a:r>
              <a:rPr lang="pl-PL" sz="2100" dirty="0"/>
              <a:t> in the </a:t>
            </a:r>
            <a:r>
              <a:rPr lang="pl-PL" sz="2100" dirty="0" err="1"/>
              <a:t>context</a:t>
            </a:r>
            <a:r>
              <a:rPr lang="pl-PL" sz="2100" dirty="0"/>
              <a:t> of </a:t>
            </a:r>
            <a:r>
              <a:rPr lang="pl-PL" sz="2100" dirty="0" err="1"/>
              <a:t>legal</a:t>
            </a:r>
            <a:r>
              <a:rPr lang="pl-PL" sz="2100" dirty="0"/>
              <a:t> </a:t>
            </a:r>
            <a:r>
              <a:rPr lang="pl-PL" sz="2100" dirty="0" err="1"/>
              <a:t>capacity</a:t>
            </a:r>
            <a:r>
              <a:rPr lang="pl-PL" sz="2100" dirty="0"/>
              <a:t> – </a:t>
            </a:r>
            <a:r>
              <a:rPr lang="pl-PL" sz="2100" dirty="0" err="1"/>
              <a:t>importance</a:t>
            </a:r>
            <a:r>
              <a:rPr lang="pl-PL" sz="2100" dirty="0"/>
              <a:t> of </a:t>
            </a:r>
            <a:r>
              <a:rPr lang="pl-PL" sz="2100" dirty="0" err="1"/>
              <a:t>medical</a:t>
            </a:r>
            <a:r>
              <a:rPr lang="pl-PL" sz="2100" dirty="0"/>
              <a:t> component of </a:t>
            </a:r>
            <a:r>
              <a:rPr lang="pl-PL" sz="2100" dirty="0" err="1"/>
              <a:t>our</a:t>
            </a:r>
            <a:r>
              <a:rPr lang="pl-PL" sz="2100" dirty="0"/>
              <a:t> </a:t>
            </a:r>
            <a:r>
              <a:rPr lang="pl-PL" sz="2100" dirty="0" err="1"/>
              <a:t>project</a:t>
            </a:r>
            <a:r>
              <a:rPr lang="pl-PL" sz="2100" dirty="0"/>
              <a:t>.</a:t>
            </a:r>
          </a:p>
          <a:p>
            <a:pPr algn="just"/>
            <a:r>
              <a:rPr lang="pl-PL" sz="2100" dirty="0"/>
              <a:t>4. We </a:t>
            </a:r>
            <a:r>
              <a:rPr lang="pl-PL" sz="2100" dirty="0" err="1"/>
              <a:t>should</a:t>
            </a:r>
            <a:r>
              <a:rPr lang="pl-PL" sz="2100" dirty="0"/>
              <a:t> </a:t>
            </a:r>
            <a:r>
              <a:rPr lang="pl-PL" sz="2100" dirty="0" err="1"/>
              <a:t>observe</a:t>
            </a:r>
            <a:r>
              <a:rPr lang="pl-PL" sz="2100" dirty="0"/>
              <a:t> the </a:t>
            </a:r>
            <a:r>
              <a:rPr lang="pl-PL" sz="2100" dirty="0" err="1"/>
              <a:t>way</a:t>
            </a:r>
            <a:r>
              <a:rPr lang="pl-PL" sz="2100" dirty="0"/>
              <a:t> </a:t>
            </a:r>
            <a:r>
              <a:rPr lang="pl-PL" sz="2100" dirty="0" err="1"/>
              <a:t>how</a:t>
            </a:r>
            <a:r>
              <a:rPr lang="pl-PL" sz="2100" dirty="0"/>
              <a:t> Art. 12 of the CRPD was </a:t>
            </a:r>
            <a:r>
              <a:rPr lang="pl-PL" sz="2100" dirty="0" err="1"/>
              <a:t>implemented</a:t>
            </a:r>
            <a:r>
              <a:rPr lang="pl-PL" sz="2100" dirty="0"/>
              <a:t> in </a:t>
            </a:r>
            <a:r>
              <a:rPr lang="pl-PL" sz="2100" dirty="0" err="1"/>
              <a:t>different</a:t>
            </a:r>
            <a:r>
              <a:rPr lang="pl-PL" sz="2100" dirty="0"/>
              <a:t> </a:t>
            </a:r>
            <a:r>
              <a:rPr lang="pl-PL" sz="2100" dirty="0" err="1"/>
              <a:t>countries</a:t>
            </a:r>
            <a:r>
              <a:rPr lang="pl-PL" sz="2100" dirty="0"/>
              <a:t> – </a:t>
            </a:r>
            <a:r>
              <a:rPr lang="pl-PL" sz="2100" dirty="0" err="1"/>
              <a:t>importance</a:t>
            </a:r>
            <a:r>
              <a:rPr lang="pl-PL" sz="2100" dirty="0"/>
              <a:t> of the </a:t>
            </a:r>
            <a:r>
              <a:rPr lang="pl-PL" sz="2100" b="1" dirty="0" err="1"/>
              <a:t>comparative</a:t>
            </a:r>
            <a:r>
              <a:rPr lang="pl-PL" sz="2100" b="1" dirty="0"/>
              <a:t> component </a:t>
            </a:r>
            <a:r>
              <a:rPr lang="pl-PL" sz="2100" dirty="0"/>
              <a:t>of </a:t>
            </a:r>
            <a:r>
              <a:rPr lang="pl-PL" sz="2100" dirty="0" err="1"/>
              <a:t>our</a:t>
            </a:r>
            <a:r>
              <a:rPr lang="pl-PL" sz="2100" dirty="0"/>
              <a:t> </a:t>
            </a:r>
            <a:r>
              <a:rPr lang="pl-PL" sz="2100" dirty="0" err="1"/>
              <a:t>project</a:t>
            </a:r>
            <a:r>
              <a:rPr lang="pl-PL" sz="2100" dirty="0"/>
              <a:t>.</a:t>
            </a:r>
          </a:p>
          <a:p>
            <a:pPr algn="just"/>
            <a:endParaRPr lang="pl-PL" sz="21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err="1"/>
              <a:t>Main</a:t>
            </a:r>
            <a:r>
              <a:rPr lang="pl-PL" sz="3200" dirty="0"/>
              <a:t> </a:t>
            </a:r>
            <a:r>
              <a:rPr lang="pl-PL" sz="3200" dirty="0" err="1"/>
              <a:t>research</a:t>
            </a:r>
            <a:r>
              <a:rPr lang="pl-PL" sz="3200" dirty="0"/>
              <a:t> </a:t>
            </a:r>
            <a:r>
              <a:rPr lang="pl-PL" sz="3200" dirty="0" err="1"/>
              <a:t>tasks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886672767"/>
      </p:ext>
    </p:extLst>
  </p:cSld>
  <p:clrMapOvr>
    <a:masterClrMapping/>
  </p:clrMapOvr>
</p:sld>
</file>

<file path=ppt/theme/theme1.xml><?xml version="1.0" encoding="utf-8"?>
<a:theme xmlns:a="http://schemas.openxmlformats.org/drawingml/2006/main" name="WPiA UW - Title">
  <a:themeElements>
    <a:clrScheme name="Niestandardowy 2">
      <a:dk1>
        <a:srgbClr val="162D54"/>
      </a:dk1>
      <a:lt1>
        <a:srgbClr val="FFFFFF"/>
      </a:lt1>
      <a:dk2>
        <a:srgbClr val="162D54"/>
      </a:dk2>
      <a:lt2>
        <a:srgbClr val="FFFFFF"/>
      </a:lt2>
      <a:accent1>
        <a:srgbClr val="BF9000"/>
      </a:accent1>
      <a:accent2>
        <a:srgbClr val="FFD965"/>
      </a:accent2>
      <a:accent3>
        <a:srgbClr val="FEE599"/>
      </a:accent3>
      <a:accent4>
        <a:srgbClr val="FFF2CC"/>
      </a:accent4>
      <a:accent5>
        <a:srgbClr val="8EAADB"/>
      </a:accent5>
      <a:accent6>
        <a:srgbClr val="2F5496"/>
      </a:accent6>
      <a:hlink>
        <a:srgbClr val="4472C4"/>
      </a:hlink>
      <a:folHlink>
        <a:srgbClr val="BF9000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3FC23316-5F73-44FF-B778-36362D6BA930}"/>
    </a:ext>
  </a:extLst>
</a:theme>
</file>

<file path=ppt/theme/theme2.xml><?xml version="1.0" encoding="utf-8"?>
<a:theme xmlns:a="http://schemas.openxmlformats.org/drawingml/2006/main" name="WPiA UW NAVY CLASSIC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2D15A71F-8AFB-418E-BA05-9A652C89D438}"/>
    </a:ext>
  </a:extLst>
</a:theme>
</file>

<file path=ppt/theme/theme3.xml><?xml version="1.0" encoding="utf-8"?>
<a:theme xmlns:a="http://schemas.openxmlformats.org/drawingml/2006/main" name="WPiA UW ECRU KLASYCZNE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E8A352DF-151E-4269-99C3-287C65A53A5E}"/>
    </a:ext>
  </a:extLst>
</a:theme>
</file>

<file path=ppt/theme/theme4.xml><?xml version="1.0" encoding="utf-8"?>
<a:theme xmlns:a="http://schemas.openxmlformats.org/drawingml/2006/main" name="WPiA UW NAVY MODERN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68EF0C80-AA13-4B50-A8E8-3AFAF86C9560}"/>
    </a:ext>
  </a:extLst>
</a:theme>
</file>

<file path=ppt/theme/theme5.xml><?xml version="1.0" encoding="utf-8"?>
<a:theme xmlns:a="http://schemas.openxmlformats.org/drawingml/2006/main" name="WPiA UW ECRU MODERN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AFA8EAA5-1C56-413C-98FB-03475CE0857A}"/>
    </a:ext>
  </a:extLst>
</a:theme>
</file>

<file path=ppt/theme/theme6.xml><?xml version="1.0" encoding="utf-8"?>
<a:theme xmlns:a="http://schemas.openxmlformats.org/drawingml/2006/main" name="WPiA UW BLACK CLASSIC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82F0775B-D44F-46BE-B6DA-AEB2BC2E0D8A}"/>
    </a:ext>
  </a:extLst>
</a:theme>
</file>

<file path=ppt/theme/theme7.xml><?xml version="1.0" encoding="utf-8"?>
<a:theme xmlns:a="http://schemas.openxmlformats.org/drawingml/2006/main" name="WPiA UW BLACK MODERN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accessible - widescreen" id="{7184B49E-B56D-44B2-A038-1F570A81817F}" vid="{F4EEA3B7-A279-4F84-AC7E-5D390FA8CCE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Wzór prezentacji WPiA UW</Template>
  <TotalTime>936</TotalTime>
  <Words>2789</Words>
  <Application>Microsoft Office PowerPoint</Application>
  <PresentationFormat>Panoramiczny</PresentationFormat>
  <Paragraphs>133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19</vt:i4>
      </vt:variant>
    </vt:vector>
  </HeadingPairs>
  <TitlesOfParts>
    <vt:vector size="31" baseType="lpstr">
      <vt:lpstr>Arial</vt:lpstr>
      <vt:lpstr>Calibri</vt:lpstr>
      <vt:lpstr>Gadugi</vt:lpstr>
      <vt:lpstr>Georgia</vt:lpstr>
      <vt:lpstr>Open Sans</vt:lpstr>
      <vt:lpstr>WPiA UW - Title</vt:lpstr>
      <vt:lpstr>WPiA UW NAVY CLASSIC</vt:lpstr>
      <vt:lpstr>WPiA UW ECRU KLASYCZNE</vt:lpstr>
      <vt:lpstr>WPiA UW NAVY MODERN</vt:lpstr>
      <vt:lpstr>WPiA UW ECRU MODERN</vt:lpstr>
      <vt:lpstr>WPiA UW BLACK CLASSIC</vt:lpstr>
      <vt:lpstr>WPiA UW BLACK MODERN</vt:lpstr>
      <vt:lpstr>Models of Implementation of Article 12 of the Convention on the Rights of Persons with Disabilities: A Comparative overview</vt:lpstr>
      <vt:lpstr>Content</vt:lpstr>
      <vt:lpstr>Introduction (To what extent Art. 12 of the CRPD concerns private law issues?)</vt:lpstr>
      <vt:lpstr>Introduction (To what extent Art. 12 of the CRPD concerns private law issues?)</vt:lpstr>
      <vt:lpstr>Article 12 of the CRPD – many research perspectives</vt:lpstr>
      <vt:lpstr>Article 12 of the CRPD – our research perspective</vt:lpstr>
      <vt:lpstr>Implementation of Article 12 of the CRPD in Poland in 2020 (beginning of the project).</vt:lpstr>
      <vt:lpstr>Main research tasks</vt:lpstr>
      <vt:lpstr>Main research tasks</vt:lpstr>
      <vt:lpstr>Methodology of the project</vt:lpstr>
      <vt:lpstr>Methodology of the project – comparative component</vt:lpstr>
      <vt:lpstr>Navigation of the project</vt:lpstr>
      <vt:lpstr>Summary (The main research conclusions)</vt:lpstr>
      <vt:lpstr>Summary (The main research conclusions)</vt:lpstr>
      <vt:lpstr>Summary (The main research conclusions)</vt:lpstr>
      <vt:lpstr>Summary (The main research conclusions)</vt:lpstr>
      <vt:lpstr>Summary (The main research conclusions)</vt:lpstr>
      <vt:lpstr>Thank you!</vt:lpstr>
      <vt:lpstr>Prezentacja programu PowerPoint</vt:lpstr>
    </vt:vector>
  </TitlesOfParts>
  <Company>WPiA 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Przewodnik po wzorze prezentacji</dc:title>
  <dc:creator>Emilia Banaś</dc:creator>
  <cp:lastModifiedBy>Author</cp:lastModifiedBy>
  <cp:revision>57</cp:revision>
  <cp:lastPrinted>2023-11-22T13:35:38Z</cp:lastPrinted>
  <dcterms:created xsi:type="dcterms:W3CDTF">2022-08-03T07:44:13Z</dcterms:created>
  <dcterms:modified xsi:type="dcterms:W3CDTF">2023-11-25T22:08:08Z</dcterms:modified>
</cp:coreProperties>
</file>