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48" r:id="rId3"/>
  </p:sldMasterIdLst>
  <p:notesMasterIdLst>
    <p:notesMasterId r:id="rId41"/>
  </p:notesMasterIdLst>
  <p:sldIdLst>
    <p:sldId id="256" r:id="rId4"/>
    <p:sldId id="303" r:id="rId5"/>
    <p:sldId id="305" r:id="rId6"/>
    <p:sldId id="301" r:id="rId7"/>
    <p:sldId id="284" r:id="rId8"/>
    <p:sldId id="304" r:id="rId9"/>
    <p:sldId id="286" r:id="rId10"/>
    <p:sldId id="287" r:id="rId11"/>
    <p:sldId id="288" r:id="rId12"/>
    <p:sldId id="289" r:id="rId13"/>
    <p:sldId id="290" r:id="rId14"/>
    <p:sldId id="291" r:id="rId15"/>
    <p:sldId id="302" r:id="rId16"/>
    <p:sldId id="294" r:id="rId17"/>
    <p:sldId id="295" r:id="rId18"/>
    <p:sldId id="296" r:id="rId19"/>
    <p:sldId id="297" r:id="rId20"/>
    <p:sldId id="298" r:id="rId21"/>
    <p:sldId id="299" r:id="rId22"/>
    <p:sldId id="300" r:id="rId23"/>
    <p:sldId id="292" r:id="rId24"/>
    <p:sldId id="257" r:id="rId25"/>
    <p:sldId id="259" r:id="rId26"/>
    <p:sldId id="260" r:id="rId27"/>
    <p:sldId id="261" r:id="rId28"/>
    <p:sldId id="262" r:id="rId29"/>
    <p:sldId id="263" r:id="rId30"/>
    <p:sldId id="264" r:id="rId31"/>
    <p:sldId id="265" r:id="rId32"/>
    <p:sldId id="266" r:id="rId33"/>
    <p:sldId id="267" r:id="rId34"/>
    <p:sldId id="269" r:id="rId35"/>
    <p:sldId id="268" r:id="rId36"/>
    <p:sldId id="270" r:id="rId37"/>
    <p:sldId id="271" r:id="rId38"/>
    <p:sldId id="272" r:id="rId39"/>
    <p:sldId id="273" r:id="rId40"/>
  </p:sldIdLst>
  <p:sldSz cx="12192000" cy="6858000"/>
  <p:notesSz cx="6794500" cy="99314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865A70-1C6D-3DB5-01E8-0182FD185ED8}" name="Stelma - Roorda, H.N. (Rieneke)" initials="RS" userId="S::h.n.roorda@vu.nl::0bd8e67d-fc0b-484a-a1f2-45e34eea01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C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2078" autoAdjust="0"/>
  </p:normalViewPr>
  <p:slideViewPr>
    <p:cSldViewPr snapToGrid="0">
      <p:cViewPr varScale="1">
        <p:scale>
          <a:sx n="41" d="100"/>
          <a:sy n="41" d="100"/>
        </p:scale>
        <p:origin x="1592"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lma - Roorda, H.N. (Rieneke)" userId="0bd8e67d-fc0b-484a-a1f2-45e34eea0150" providerId="ADAL" clId="{D17E82F3-D5C4-497C-A917-92D807C68770}"/>
    <pc:docChg chg="custSel modSld">
      <pc:chgData name="Stelma - Roorda, H.N. (Rieneke)" userId="0bd8e67d-fc0b-484a-a1f2-45e34eea0150" providerId="ADAL" clId="{D17E82F3-D5C4-497C-A917-92D807C68770}" dt="2023-12-11T11:04:33.788" v="17" actId="478"/>
      <pc:docMkLst>
        <pc:docMk/>
      </pc:docMkLst>
      <pc:sldChg chg="delSp mod">
        <pc:chgData name="Stelma - Roorda, H.N. (Rieneke)" userId="0bd8e67d-fc0b-484a-a1f2-45e34eea0150" providerId="ADAL" clId="{D17E82F3-D5C4-497C-A917-92D807C68770}" dt="2023-12-11T11:04:17.521" v="13" actId="478"/>
        <pc:sldMkLst>
          <pc:docMk/>
          <pc:sldMk cId="3341794082" sldId="260"/>
        </pc:sldMkLst>
        <pc:spChg chg="del">
          <ac:chgData name="Stelma - Roorda, H.N. (Rieneke)" userId="0bd8e67d-fc0b-484a-a1f2-45e34eea0150" providerId="ADAL" clId="{D17E82F3-D5C4-497C-A917-92D807C68770}" dt="2023-12-11T11:04:17.521" v="13" actId="478"/>
          <ac:spMkLst>
            <pc:docMk/>
            <pc:sldMk cId="3341794082" sldId="260"/>
            <ac:spMk id="3" creationId="{A3F33994-9B70-4AB5-8A17-0719568BA01B}"/>
          </ac:spMkLst>
        </pc:spChg>
      </pc:sldChg>
      <pc:sldChg chg="delSp mod">
        <pc:chgData name="Stelma - Roorda, H.N. (Rieneke)" userId="0bd8e67d-fc0b-484a-a1f2-45e34eea0150" providerId="ADAL" clId="{D17E82F3-D5C4-497C-A917-92D807C68770}" dt="2023-12-11T11:04:21.524" v="14" actId="478"/>
        <pc:sldMkLst>
          <pc:docMk/>
          <pc:sldMk cId="555191565" sldId="261"/>
        </pc:sldMkLst>
        <pc:spChg chg="del">
          <ac:chgData name="Stelma - Roorda, H.N. (Rieneke)" userId="0bd8e67d-fc0b-484a-a1f2-45e34eea0150" providerId="ADAL" clId="{D17E82F3-D5C4-497C-A917-92D807C68770}" dt="2023-12-11T11:04:21.524" v="14" actId="478"/>
          <ac:spMkLst>
            <pc:docMk/>
            <pc:sldMk cId="555191565" sldId="261"/>
            <ac:spMk id="3" creationId="{A3F33994-9B70-4AB5-8A17-0719568BA01B}"/>
          </ac:spMkLst>
        </pc:spChg>
      </pc:sldChg>
      <pc:sldChg chg="delSp mod">
        <pc:chgData name="Stelma - Roorda, H.N. (Rieneke)" userId="0bd8e67d-fc0b-484a-a1f2-45e34eea0150" providerId="ADAL" clId="{D17E82F3-D5C4-497C-A917-92D807C68770}" dt="2023-12-11T11:04:23.924" v="15" actId="478"/>
        <pc:sldMkLst>
          <pc:docMk/>
          <pc:sldMk cId="1787463676" sldId="262"/>
        </pc:sldMkLst>
        <pc:spChg chg="del">
          <ac:chgData name="Stelma - Roorda, H.N. (Rieneke)" userId="0bd8e67d-fc0b-484a-a1f2-45e34eea0150" providerId="ADAL" clId="{D17E82F3-D5C4-497C-A917-92D807C68770}" dt="2023-12-11T11:04:23.924" v="15" actId="478"/>
          <ac:spMkLst>
            <pc:docMk/>
            <pc:sldMk cId="1787463676" sldId="262"/>
            <ac:spMk id="3" creationId="{A3F33994-9B70-4AB5-8A17-0719568BA01B}"/>
          </ac:spMkLst>
        </pc:spChg>
      </pc:sldChg>
      <pc:sldChg chg="delSp mod">
        <pc:chgData name="Stelma - Roorda, H.N. (Rieneke)" userId="0bd8e67d-fc0b-484a-a1f2-45e34eea0150" providerId="ADAL" clId="{D17E82F3-D5C4-497C-A917-92D807C68770}" dt="2023-12-11T11:04:29.636" v="16" actId="478"/>
        <pc:sldMkLst>
          <pc:docMk/>
          <pc:sldMk cId="4218043481" sldId="263"/>
        </pc:sldMkLst>
        <pc:spChg chg="del">
          <ac:chgData name="Stelma - Roorda, H.N. (Rieneke)" userId="0bd8e67d-fc0b-484a-a1f2-45e34eea0150" providerId="ADAL" clId="{D17E82F3-D5C4-497C-A917-92D807C68770}" dt="2023-12-11T11:04:29.636" v="16" actId="478"/>
          <ac:spMkLst>
            <pc:docMk/>
            <pc:sldMk cId="4218043481" sldId="263"/>
            <ac:spMk id="3" creationId="{A3F33994-9B70-4AB5-8A17-0719568BA01B}"/>
          </ac:spMkLst>
        </pc:spChg>
      </pc:sldChg>
      <pc:sldChg chg="delSp mod">
        <pc:chgData name="Stelma - Roorda, H.N. (Rieneke)" userId="0bd8e67d-fc0b-484a-a1f2-45e34eea0150" providerId="ADAL" clId="{D17E82F3-D5C4-497C-A917-92D807C68770}" dt="2023-12-11T11:04:33.788" v="17" actId="478"/>
        <pc:sldMkLst>
          <pc:docMk/>
          <pc:sldMk cId="3615028476" sldId="264"/>
        </pc:sldMkLst>
        <pc:spChg chg="del">
          <ac:chgData name="Stelma - Roorda, H.N. (Rieneke)" userId="0bd8e67d-fc0b-484a-a1f2-45e34eea0150" providerId="ADAL" clId="{D17E82F3-D5C4-497C-A917-92D807C68770}" dt="2023-12-11T11:04:33.788" v="17" actId="478"/>
          <ac:spMkLst>
            <pc:docMk/>
            <pc:sldMk cId="3615028476" sldId="264"/>
            <ac:spMk id="3" creationId="{A3F33994-9B70-4AB5-8A17-0719568BA01B}"/>
          </ac:spMkLst>
        </pc:spChg>
      </pc:sldChg>
      <pc:sldChg chg="delCm">
        <pc:chgData name="Stelma - Roorda, H.N. (Rieneke)" userId="0bd8e67d-fc0b-484a-a1f2-45e34eea0150" providerId="ADAL" clId="{D17E82F3-D5C4-497C-A917-92D807C68770}" dt="2023-12-11T11:03:44.846" v="11"/>
        <pc:sldMkLst>
          <pc:docMk/>
          <pc:sldMk cId="1602570002" sldId="265"/>
        </pc:sldMkLst>
        <pc:extLst>
          <p:ext xmlns:p="http://schemas.openxmlformats.org/presentationml/2006/main" uri="{D6D511B9-2390-475A-947B-AFAB55BFBCF1}">
            <pc226:cmChg xmlns:pc226="http://schemas.microsoft.com/office/powerpoint/2022/06/main/command" chg="del">
              <pc226:chgData name="Stelma - Roorda, H.N. (Rieneke)" userId="0bd8e67d-fc0b-484a-a1f2-45e34eea0150" providerId="ADAL" clId="{D17E82F3-D5C4-497C-A917-92D807C68770}" dt="2023-12-11T11:03:44.846" v="11"/>
              <pc2:cmMkLst xmlns:pc2="http://schemas.microsoft.com/office/powerpoint/2019/9/main/command">
                <pc:docMk/>
                <pc:sldMk cId="1602570002" sldId="265"/>
                <pc2:cmMk id="{15395FF0-6F28-4A33-9CD0-113651A99FC1}"/>
              </pc2:cmMkLst>
            </pc226:cmChg>
          </p:ext>
        </pc:extLst>
      </pc:sldChg>
      <pc:sldChg chg="delCm modCm modNotesTx">
        <pc:chgData name="Stelma - Roorda, H.N. (Rieneke)" userId="0bd8e67d-fc0b-484a-a1f2-45e34eea0150" providerId="ADAL" clId="{D17E82F3-D5C4-497C-A917-92D807C68770}" dt="2023-12-11T11:02:23.010" v="4"/>
        <pc:sldMkLst>
          <pc:docMk/>
          <pc:sldMk cId="2977674593" sldId="286"/>
        </pc:sldMkLst>
        <pc:extLst>
          <p:ext xmlns:p="http://schemas.openxmlformats.org/presentationml/2006/main" uri="{D6D511B9-2390-475A-947B-AFAB55BFBCF1}">
            <pc226:cmChg xmlns:pc226="http://schemas.microsoft.com/office/powerpoint/2022/06/main/command" chg="del mod">
              <pc226:chgData name="Stelma - Roorda, H.N. (Rieneke)" userId="0bd8e67d-fc0b-484a-a1f2-45e34eea0150" providerId="ADAL" clId="{D17E82F3-D5C4-497C-A917-92D807C68770}" dt="2023-12-11T11:02:23.010" v="4"/>
              <pc2:cmMkLst xmlns:pc2="http://schemas.microsoft.com/office/powerpoint/2019/9/main/command">
                <pc:docMk/>
                <pc:sldMk cId="2977674593" sldId="286"/>
                <pc2:cmMk id="{7CB0C8A0-0D2B-4DC0-8DD3-F03E98D1AD62}"/>
              </pc2:cmMkLst>
            </pc226:cmChg>
          </p:ext>
        </pc:extLst>
      </pc:sldChg>
      <pc:sldChg chg="delCm modNotesTx">
        <pc:chgData name="Stelma - Roorda, H.N. (Rieneke)" userId="0bd8e67d-fc0b-484a-a1f2-45e34eea0150" providerId="ADAL" clId="{D17E82F3-D5C4-497C-A917-92D807C68770}" dt="2023-12-11T11:03:58.654" v="12"/>
        <pc:sldMkLst>
          <pc:docMk/>
          <pc:sldMk cId="386755687" sldId="287"/>
        </pc:sldMkLst>
        <pc:extLst>
          <p:ext xmlns:p="http://schemas.openxmlformats.org/presentationml/2006/main" uri="{D6D511B9-2390-475A-947B-AFAB55BFBCF1}">
            <pc226:cmChg xmlns:pc226="http://schemas.microsoft.com/office/powerpoint/2022/06/main/command" chg="del">
              <pc226:chgData name="Stelma - Roorda, H.N. (Rieneke)" userId="0bd8e67d-fc0b-484a-a1f2-45e34eea0150" providerId="ADAL" clId="{D17E82F3-D5C4-497C-A917-92D807C68770}" dt="2023-12-11T11:03:58.654" v="12"/>
              <pc2:cmMkLst xmlns:pc2="http://schemas.microsoft.com/office/powerpoint/2019/9/main/command">
                <pc:docMk/>
                <pc:sldMk cId="386755687" sldId="287"/>
                <pc2:cmMk id="{1F990C1E-9968-405A-9379-A2A0A2DB9714}"/>
              </pc2:cmMkLst>
            </pc226:cmChg>
          </p:ext>
        </pc:extLst>
      </pc:sldChg>
      <pc:sldChg chg="modNotesTx">
        <pc:chgData name="Stelma - Roorda, H.N. (Rieneke)" userId="0bd8e67d-fc0b-484a-a1f2-45e34eea0150" providerId="ADAL" clId="{D17E82F3-D5C4-497C-A917-92D807C68770}" dt="2023-12-11T11:02:37.007" v="6" actId="20577"/>
        <pc:sldMkLst>
          <pc:docMk/>
          <pc:sldMk cId="1676599321" sldId="288"/>
        </pc:sldMkLst>
      </pc:sldChg>
      <pc:sldChg chg="modNotesTx">
        <pc:chgData name="Stelma - Roorda, H.N. (Rieneke)" userId="0bd8e67d-fc0b-484a-a1f2-45e34eea0150" providerId="ADAL" clId="{D17E82F3-D5C4-497C-A917-92D807C68770}" dt="2023-12-11T11:02:48.736" v="7" actId="20577"/>
        <pc:sldMkLst>
          <pc:docMk/>
          <pc:sldMk cId="3207461598" sldId="289"/>
        </pc:sldMkLst>
      </pc:sldChg>
      <pc:sldChg chg="modNotesTx">
        <pc:chgData name="Stelma - Roorda, H.N. (Rieneke)" userId="0bd8e67d-fc0b-484a-a1f2-45e34eea0150" providerId="ADAL" clId="{D17E82F3-D5C4-497C-A917-92D807C68770}" dt="2023-12-11T11:02:55.784" v="8" actId="20577"/>
        <pc:sldMkLst>
          <pc:docMk/>
          <pc:sldMk cId="430077825" sldId="290"/>
        </pc:sldMkLst>
      </pc:sldChg>
      <pc:sldChg chg="delCm">
        <pc:chgData name="Stelma - Roorda, H.N. (Rieneke)" userId="0bd8e67d-fc0b-484a-a1f2-45e34eea0150" providerId="ADAL" clId="{D17E82F3-D5C4-497C-A917-92D807C68770}" dt="2023-12-11T11:03:10.455" v="9"/>
        <pc:sldMkLst>
          <pc:docMk/>
          <pc:sldMk cId="1612562840" sldId="298"/>
        </pc:sldMkLst>
        <pc:extLst>
          <p:ext xmlns:p="http://schemas.openxmlformats.org/presentationml/2006/main" uri="{D6D511B9-2390-475A-947B-AFAB55BFBCF1}">
            <pc226:cmChg xmlns:pc226="http://schemas.microsoft.com/office/powerpoint/2022/06/main/command" chg="del">
              <pc226:chgData name="Stelma - Roorda, H.N. (Rieneke)" userId="0bd8e67d-fc0b-484a-a1f2-45e34eea0150" providerId="ADAL" clId="{D17E82F3-D5C4-497C-A917-92D807C68770}" dt="2023-12-11T11:03:10.455" v="9"/>
              <pc2:cmMkLst xmlns:pc2="http://schemas.microsoft.com/office/powerpoint/2019/9/main/command">
                <pc:docMk/>
                <pc:sldMk cId="1612562840" sldId="298"/>
                <pc2:cmMk id="{1F7FA5DC-A7CB-4C47-80CD-6C27E8CAB6B0}"/>
              </pc2:cmMkLst>
            </pc226:cmChg>
          </p:ext>
        </pc:extLst>
      </pc:sldChg>
      <pc:sldChg chg="delCm">
        <pc:chgData name="Stelma - Roorda, H.N. (Rieneke)" userId="0bd8e67d-fc0b-484a-a1f2-45e34eea0150" providerId="ADAL" clId="{D17E82F3-D5C4-497C-A917-92D807C68770}" dt="2023-12-11T11:03:14.297" v="10"/>
        <pc:sldMkLst>
          <pc:docMk/>
          <pc:sldMk cId="951236503" sldId="299"/>
        </pc:sldMkLst>
        <pc:extLst>
          <p:ext xmlns:p="http://schemas.openxmlformats.org/presentationml/2006/main" uri="{D6D511B9-2390-475A-947B-AFAB55BFBCF1}">
            <pc226:cmChg xmlns:pc226="http://schemas.microsoft.com/office/powerpoint/2022/06/main/command" chg="del">
              <pc226:chgData name="Stelma - Roorda, H.N. (Rieneke)" userId="0bd8e67d-fc0b-484a-a1f2-45e34eea0150" providerId="ADAL" clId="{D17E82F3-D5C4-497C-A917-92D807C68770}" dt="2023-12-11T11:03:14.297" v="10"/>
              <pc2:cmMkLst xmlns:pc2="http://schemas.microsoft.com/office/powerpoint/2019/9/main/command">
                <pc:docMk/>
                <pc:sldMk cId="951236503" sldId="299"/>
                <pc2:cmMk id="{CF9245F3-2733-4F16-B5FD-7C88FDFB7246}"/>
              </pc2:cmMkLst>
            </pc226:cmChg>
          </p:ext>
        </pc:extLst>
      </pc:sldChg>
      <pc:sldChg chg="modNotesTx">
        <pc:chgData name="Stelma - Roorda, H.N. (Rieneke)" userId="0bd8e67d-fc0b-484a-a1f2-45e34eea0150" providerId="ADAL" clId="{D17E82F3-D5C4-497C-A917-92D807C68770}" dt="2023-12-11T11:02:04.089" v="1" actId="20577"/>
        <pc:sldMkLst>
          <pc:docMk/>
          <pc:sldMk cId="2349692487" sldId="304"/>
        </pc:sldMkLst>
      </pc:sldChg>
      <pc:sldChg chg="modNotesTx">
        <pc:chgData name="Stelma - Roorda, H.N. (Rieneke)" userId="0bd8e67d-fc0b-484a-a1f2-45e34eea0150" providerId="ADAL" clId="{D17E82F3-D5C4-497C-A917-92D807C68770}" dt="2023-12-11T11:01:51.135" v="0" actId="20577"/>
        <pc:sldMkLst>
          <pc:docMk/>
          <pc:sldMk cId="4006071677" sldId="30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What matters are covered?</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882-48E4-8FD0-6339C76DCF7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882-48E4-8FD0-6339C76DCF7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882-48E4-8FD0-6339C76DCF7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financial matters</c:v>
                </c:pt>
                <c:pt idx="1">
                  <c:v>financiel and personal</c:v>
                </c:pt>
                <c:pt idx="2">
                  <c:v>all matters</c:v>
                </c:pt>
              </c:strCache>
            </c:strRef>
          </c:cat>
          <c:val>
            <c:numRef>
              <c:f>Sheet1!$B$2:$B$4</c:f>
              <c:numCache>
                <c:formatCode>General</c:formatCode>
                <c:ptCount val="3"/>
                <c:pt idx="0">
                  <c:v>0</c:v>
                </c:pt>
                <c:pt idx="1">
                  <c:v>8</c:v>
                </c:pt>
                <c:pt idx="2">
                  <c:v>7</c:v>
                </c:pt>
              </c:numCache>
            </c:numRef>
          </c:val>
          <c:extLst>
            <c:ext xmlns:c16="http://schemas.microsoft.com/office/drawing/2014/chart" uri="{C3380CC4-5D6E-409C-BE32-E72D297353CC}">
              <c16:uniqueId val="{00000000-C047-4690-8DF7-BFA51D35D66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Is the CPA and the wishes expressed within it legally binding?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Is the CPA legally binding?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32D-450A-8BD3-3C17C4B1D89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32D-450A-8BD3-3C17C4B1D89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32D-450A-8BD3-3C17C4B1D89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32D-450A-8BD3-3C17C4B1D89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c:v>
                </c:pt>
                <c:pt idx="1">
                  <c:v>No</c:v>
                </c:pt>
                <c:pt idx="2">
                  <c:v>Often</c:v>
                </c:pt>
                <c:pt idx="3">
                  <c:v>Not answered</c:v>
                </c:pt>
              </c:strCache>
            </c:strRef>
          </c:cat>
          <c:val>
            <c:numRef>
              <c:f>Sheet1!$B$2:$B$5</c:f>
              <c:numCache>
                <c:formatCode>General</c:formatCode>
                <c:ptCount val="4"/>
                <c:pt idx="0">
                  <c:v>11</c:v>
                </c:pt>
                <c:pt idx="1">
                  <c:v>1</c:v>
                </c:pt>
                <c:pt idx="2">
                  <c:v>1</c:v>
                </c:pt>
                <c:pt idx="3">
                  <c:v>1</c:v>
                </c:pt>
              </c:numCache>
            </c:numRef>
          </c:val>
          <c:extLst>
            <c:ext xmlns:c16="http://schemas.microsoft.com/office/drawing/2014/chart" uri="{C3380CC4-5D6E-409C-BE32-E72D297353CC}">
              <c16:uniqueId val="{00000000-F237-4960-9C75-5CB2969E5BA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Does the entry into force of the CPA affect the legal capacity of the grantor?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Does the entry into force of the CPA affect legal capacity?</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29D-4E33-9D26-ABEF51E59FF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29D-4E33-9D26-ABEF51E59FF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29D-4E33-9D26-ABEF51E59FF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29D-4E33-9D26-ABEF51E59FF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c:v>
                </c:pt>
                <c:pt idx="1">
                  <c:v>No</c:v>
                </c:pt>
                <c:pt idx="2">
                  <c:v>Sometimes</c:v>
                </c:pt>
                <c:pt idx="3">
                  <c:v>Not answered</c:v>
                </c:pt>
              </c:strCache>
            </c:strRef>
          </c:cat>
          <c:val>
            <c:numRef>
              <c:f>Sheet1!$B$2:$B$5</c:f>
              <c:numCache>
                <c:formatCode>General</c:formatCode>
                <c:ptCount val="4"/>
                <c:pt idx="0">
                  <c:v>1</c:v>
                </c:pt>
                <c:pt idx="1">
                  <c:v>10</c:v>
                </c:pt>
                <c:pt idx="2">
                  <c:v>2</c:v>
                </c:pt>
                <c:pt idx="3">
                  <c:v>2</c:v>
                </c:pt>
              </c:numCache>
            </c:numRef>
          </c:val>
          <c:extLst>
            <c:ext xmlns:c16="http://schemas.microsoft.com/office/drawing/2014/chart" uri="{C3380CC4-5D6E-409C-BE32-E72D297353CC}">
              <c16:uniqueId val="{00000000-FEC2-4E63-A58E-3297963149A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The criteria for decision-making: best interest or will and preferences?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313-4E5D-95B5-EE0CE0DA39B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313-4E5D-95B5-EE0CE0DA39B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313-4E5D-95B5-EE0CE0DA39B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1-F1FE-4A85-932D-86FB5200D4D3}"/>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nl-NL"/>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will and preferences</c:v>
                </c:pt>
                <c:pt idx="1">
                  <c:v>best interest</c:v>
                </c:pt>
                <c:pt idx="2">
                  <c:v>a combination</c:v>
                </c:pt>
                <c:pt idx="3">
                  <c:v>not answered/unclear situation</c:v>
                </c:pt>
              </c:strCache>
            </c:strRef>
          </c:cat>
          <c:val>
            <c:numRef>
              <c:f>Sheet1!$B$2:$B$5</c:f>
              <c:numCache>
                <c:formatCode>General</c:formatCode>
                <c:ptCount val="4"/>
                <c:pt idx="0">
                  <c:v>7</c:v>
                </c:pt>
                <c:pt idx="1">
                  <c:v>0</c:v>
                </c:pt>
                <c:pt idx="2">
                  <c:v>2</c:v>
                </c:pt>
                <c:pt idx="3">
                  <c:v>6</c:v>
                </c:pt>
              </c:numCache>
            </c:numRef>
          </c:val>
          <c:extLst>
            <c:ext xmlns:c16="http://schemas.microsoft.com/office/drawing/2014/chart" uri="{C3380CC4-5D6E-409C-BE32-E72D297353CC}">
              <c16:uniqueId val="{00000000-F1FE-4A85-932D-86FB5200D4D3}"/>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Duty to inform and consult the adult?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F5A-4EEE-9977-88167EE6AD3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F5A-4EEE-9977-88167EE6AD3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F5A-4EEE-9977-88167EE6AD3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F5A-4EEE-9977-88167EE6AD3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c:v>
                </c:pt>
                <c:pt idx="1">
                  <c:v>Sometimes</c:v>
                </c:pt>
                <c:pt idx="2">
                  <c:v>No</c:v>
                </c:pt>
                <c:pt idx="3">
                  <c:v>Not answered/unclear</c:v>
                </c:pt>
              </c:strCache>
            </c:strRef>
          </c:cat>
          <c:val>
            <c:numRef>
              <c:f>Sheet1!$B$2:$B$5</c:f>
              <c:numCache>
                <c:formatCode>General</c:formatCode>
                <c:ptCount val="4"/>
                <c:pt idx="0">
                  <c:v>4</c:v>
                </c:pt>
                <c:pt idx="1">
                  <c:v>2</c:v>
                </c:pt>
                <c:pt idx="2">
                  <c:v>3</c:v>
                </c:pt>
                <c:pt idx="3">
                  <c:v>5</c:v>
                </c:pt>
              </c:numCache>
            </c:numRef>
          </c:val>
          <c:extLst>
            <c:ext xmlns:c16="http://schemas.microsoft.com/office/drawing/2014/chart" uri="{C3380CC4-5D6E-409C-BE32-E72D297353CC}">
              <c16:uniqueId val="{00000000-3BA5-4859-BBF9-27C8224DA8D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Folha1!$B$1</c:f>
              <c:strCache>
                <c:ptCount val="1"/>
                <c:pt idx="0">
                  <c:v>Coluna2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900-4959-B880-72BCCCFD16F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900-4959-B880-72BCCCFD16F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900-4959-B880-72BCCCFD16F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900-4959-B880-72BCCCFD16F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C900-4959-B880-72BCCCFD16F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C900-4959-B880-72BCCCFD16F6}"/>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C900-4959-B880-72BCCCFD16F6}"/>
              </c:ext>
            </c:extLst>
          </c:dPt>
          <c:cat>
            <c:strRef>
              <c:f>Folha1!$A$2:$A$8</c:f>
              <c:strCache>
                <c:ptCount val="7"/>
                <c:pt idx="0">
                  <c:v>To the Court</c:v>
                </c:pt>
                <c:pt idx="1">
                  <c:v>To the Rep./support person</c:v>
                </c:pt>
                <c:pt idx="2">
                  <c:v>To the health care provider</c:v>
                </c:pt>
                <c:pt idx="3">
                  <c:v>Court + Rep.</c:v>
                </c:pt>
                <c:pt idx="4">
                  <c:v>Court + Rep. + others</c:v>
                </c:pt>
                <c:pt idx="5">
                  <c:v>HC provider + others</c:v>
                </c:pt>
                <c:pt idx="6">
                  <c:v>G. Authority</c:v>
                </c:pt>
              </c:strCache>
            </c:strRef>
          </c:cat>
          <c:val>
            <c:numRef>
              <c:f>Folha1!$B$2:$B$8</c:f>
              <c:numCache>
                <c:formatCode>General</c:formatCode>
                <c:ptCount val="7"/>
                <c:pt idx="0">
                  <c:v>8</c:v>
                </c:pt>
                <c:pt idx="1">
                  <c:v>2</c:v>
                </c:pt>
                <c:pt idx="2">
                  <c:v>11</c:v>
                </c:pt>
                <c:pt idx="3">
                  <c:v>2</c:v>
                </c:pt>
                <c:pt idx="4">
                  <c:v>1</c:v>
                </c:pt>
                <c:pt idx="5">
                  <c:v>2</c:v>
                </c:pt>
                <c:pt idx="6">
                  <c:v>1</c:v>
                </c:pt>
              </c:numCache>
            </c:numRef>
          </c:val>
          <c:extLst>
            <c:ext xmlns:c16="http://schemas.microsoft.com/office/drawing/2014/chart" uri="{C3380CC4-5D6E-409C-BE32-E72D297353CC}">
              <c16:uniqueId val="{00000000-DAF6-994B-86B8-09E471564C7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Folha1!$B$1</c:f>
              <c:strCache>
                <c:ptCount val="1"/>
                <c:pt idx="0">
                  <c:v>Coluna2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142-42ED-96F4-40FA59F6EFE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142-42ED-96F4-40FA59F6EFE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142-42ED-96F4-40FA59F6EFE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142-42ED-96F4-40FA59F6EFE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142-42ED-96F4-40FA59F6EFE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1142-42ED-96F4-40FA59F6EFE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1142-42ED-96F4-40FA59F6EFE1}"/>
              </c:ext>
            </c:extLst>
          </c:dPt>
          <c:cat>
            <c:strRef>
              <c:f>Folha1!$A$2:$A$8</c:f>
              <c:strCache>
                <c:ptCount val="7"/>
                <c:pt idx="0">
                  <c:v>Medical matters (general) </c:v>
                </c:pt>
                <c:pt idx="1">
                  <c:v>Refusal of medical treament</c:v>
                </c:pt>
                <c:pt idx="2">
                  <c:v>End of life decisions</c:v>
                </c:pt>
                <c:pt idx="3">
                  <c:v>Appointment of rep/support p.</c:v>
                </c:pt>
                <c:pt idx="4">
                  <c:v>Instructions</c:v>
                </c:pt>
                <c:pt idx="5">
                  <c:v>Values and wishes</c:v>
                </c:pt>
                <c:pt idx="6">
                  <c:v>Appointment of rep/supp. + wishes</c:v>
                </c:pt>
              </c:strCache>
            </c:strRef>
          </c:cat>
          <c:val>
            <c:numRef>
              <c:f>Folha1!$B$2:$B$8</c:f>
              <c:numCache>
                <c:formatCode>General</c:formatCode>
                <c:ptCount val="7"/>
                <c:pt idx="0">
                  <c:v>8</c:v>
                </c:pt>
                <c:pt idx="1">
                  <c:v>2</c:v>
                </c:pt>
                <c:pt idx="2">
                  <c:v>2</c:v>
                </c:pt>
                <c:pt idx="3">
                  <c:v>9</c:v>
                </c:pt>
                <c:pt idx="4">
                  <c:v>2</c:v>
                </c:pt>
                <c:pt idx="6">
                  <c:v>1</c:v>
                </c:pt>
              </c:numCache>
            </c:numRef>
          </c:val>
          <c:extLst>
            <c:ext xmlns:c16="http://schemas.microsoft.com/office/drawing/2014/chart" uri="{C3380CC4-5D6E-409C-BE32-E72D297353CC}">
              <c16:uniqueId val="{00000000-A03A-3F48-9D9E-AD07596D4590}"/>
            </c:ext>
          </c:extLst>
        </c:ser>
        <c:ser>
          <c:idx val="1"/>
          <c:order val="1"/>
          <c:tx>
            <c:strRef>
              <c:f>Folha1!$C$1</c:f>
              <c:strCache>
                <c:ptCount val="1"/>
                <c:pt idx="0">
                  <c:v>Coluna3</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F-1142-42ED-96F4-40FA59F6EFE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1-1142-42ED-96F4-40FA59F6EFE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3-1142-42ED-96F4-40FA59F6EFE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5-1142-42ED-96F4-40FA59F6EFE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7-1142-42ED-96F4-40FA59F6EFE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19-1142-42ED-96F4-40FA59F6EFE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1142-42ED-96F4-40FA59F6EFE1}"/>
              </c:ext>
            </c:extLst>
          </c:dPt>
          <c:cat>
            <c:strRef>
              <c:f>Folha1!$A$2:$A$8</c:f>
              <c:strCache>
                <c:ptCount val="7"/>
                <c:pt idx="0">
                  <c:v>Medical matters (general) </c:v>
                </c:pt>
                <c:pt idx="1">
                  <c:v>Refusal of medical treament</c:v>
                </c:pt>
                <c:pt idx="2">
                  <c:v>End of life decisions</c:v>
                </c:pt>
                <c:pt idx="3">
                  <c:v>Appointment of rep/support p.</c:v>
                </c:pt>
                <c:pt idx="4">
                  <c:v>Instructions</c:v>
                </c:pt>
                <c:pt idx="5">
                  <c:v>Values and wishes</c:v>
                </c:pt>
                <c:pt idx="6">
                  <c:v>Appointment of rep/supp. + wishes</c:v>
                </c:pt>
              </c:strCache>
            </c:strRef>
          </c:cat>
          <c:val>
            <c:numRef>
              <c:f>Folha1!$C$2:$C$8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A03A-3F48-9D9E-AD07596D459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Folha1!$B$1</c:f>
              <c:strCache>
                <c:ptCount val="1"/>
                <c:pt idx="0">
                  <c:v>Coluna2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67B-4EE2-BACF-A6DF1936EB1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67B-4EE2-BACF-A6DF1936EB1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67B-4EE2-BACF-A6DF1936EB1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67B-4EE2-BACF-A6DF1936EB16}"/>
              </c:ext>
            </c:extLst>
          </c:dPt>
          <c:cat>
            <c:strRef>
              <c:f>Folha1!$A$2:$A$5</c:f>
              <c:strCache>
                <c:ptCount val="4"/>
                <c:pt idx="0">
                  <c:v>Not legally binding</c:v>
                </c:pt>
                <c:pt idx="1">
                  <c:v>Binding</c:v>
                </c:pt>
                <c:pt idx="2">
                  <c:v>Binding (exceptions)</c:v>
                </c:pt>
                <c:pt idx="3">
                  <c:v>No answer</c:v>
                </c:pt>
              </c:strCache>
            </c:strRef>
          </c:cat>
          <c:val>
            <c:numRef>
              <c:f>Folha1!$B$2:$B$5</c:f>
              <c:numCache>
                <c:formatCode>General</c:formatCode>
                <c:ptCount val="4"/>
                <c:pt idx="0">
                  <c:v>5</c:v>
                </c:pt>
                <c:pt idx="1">
                  <c:v>7</c:v>
                </c:pt>
                <c:pt idx="2">
                  <c:v>12</c:v>
                </c:pt>
                <c:pt idx="3">
                  <c:v>3</c:v>
                </c:pt>
              </c:numCache>
            </c:numRef>
          </c:val>
          <c:extLst>
            <c:ext xmlns:c16="http://schemas.microsoft.com/office/drawing/2014/chart" uri="{C3380CC4-5D6E-409C-BE32-E72D297353CC}">
              <c16:uniqueId val="{00000000-B6BB-6842-B7C8-20985F0FE47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Folha1!$B$1</c:f>
              <c:strCache>
                <c:ptCount val="1"/>
                <c:pt idx="0">
                  <c:v>Coluna2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0E9-41F8-A672-2DB35E63EEF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5986-BE4C-B93E-C3DAD9EC578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0E9-41F8-A672-2DB35E63EEF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0E9-41F8-A672-2DB35E63EEF9}"/>
              </c:ext>
            </c:extLst>
          </c:dPt>
          <c:cat>
            <c:strRef>
              <c:f>Folha1!$A$2:$A$5</c:f>
              <c:strCache>
                <c:ptCount val="2"/>
                <c:pt idx="0">
                  <c:v>No answer</c:v>
                </c:pt>
                <c:pt idx="1">
                  <c:v>Capacity no affected</c:v>
                </c:pt>
              </c:strCache>
            </c:strRef>
          </c:cat>
          <c:val>
            <c:numRef>
              <c:f>Folha1!$B$2:$B$5</c:f>
              <c:numCache>
                <c:formatCode>General</c:formatCode>
                <c:ptCount val="4"/>
                <c:pt idx="0">
                  <c:v>8</c:v>
                </c:pt>
                <c:pt idx="1">
                  <c:v>18</c:v>
                </c:pt>
              </c:numCache>
            </c:numRef>
          </c:val>
          <c:extLst>
            <c:ext xmlns:c16="http://schemas.microsoft.com/office/drawing/2014/chart" uri="{C3380CC4-5D6E-409C-BE32-E72D297353CC}">
              <c16:uniqueId val="{00000000-5986-BE4C-B93E-C3DAD9EC578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FBAF4-9440-4B27-9212-EE8A5AC20441}" type="doc">
      <dgm:prSet loTypeId="urn:microsoft.com/office/officeart/2005/8/layout/venn1" loCatId="relationship" qsTypeId="urn:microsoft.com/office/officeart/2005/8/quickstyle/simple1" qsCatId="simple" csTypeId="urn:microsoft.com/office/officeart/2005/8/colors/accent1_2" csCatId="accent1" phldr="1"/>
      <dgm:spPr/>
    </dgm:pt>
    <dgm:pt modelId="{9AFC179D-8E30-468D-B929-D0656D2099B3}">
      <dgm:prSet phldrT="[Text]"/>
      <dgm:spPr/>
      <dgm:t>
        <a:bodyPr/>
        <a:lstStyle/>
        <a:p>
          <a:r>
            <a:rPr lang="nb-NO" dirty="0"/>
            <a:t>CPA</a:t>
          </a:r>
        </a:p>
      </dgm:t>
    </dgm:pt>
    <dgm:pt modelId="{6A9341F8-9C32-4889-B275-CF38CF04FF5A}" type="parTrans" cxnId="{A5910C14-3086-48E0-BF71-55EA40AC6ACF}">
      <dgm:prSet/>
      <dgm:spPr/>
      <dgm:t>
        <a:bodyPr/>
        <a:lstStyle/>
        <a:p>
          <a:endParaRPr lang="nb-NO"/>
        </a:p>
      </dgm:t>
    </dgm:pt>
    <dgm:pt modelId="{841D927A-C8EA-47D0-825F-7DE264F62BF3}" type="sibTrans" cxnId="{A5910C14-3086-48E0-BF71-55EA40AC6ACF}">
      <dgm:prSet/>
      <dgm:spPr/>
      <dgm:t>
        <a:bodyPr/>
        <a:lstStyle/>
        <a:p>
          <a:endParaRPr lang="nb-NO"/>
        </a:p>
      </dgm:t>
    </dgm:pt>
    <dgm:pt modelId="{C2174121-AEDF-489C-AF89-4FBE89A2E47B}">
      <dgm:prSet phldrT="[Text]"/>
      <dgm:spPr/>
      <dgm:t>
        <a:bodyPr/>
        <a:lstStyle/>
        <a:p>
          <a:r>
            <a:rPr lang="nb-NO" dirty="0"/>
            <a:t>OVM</a:t>
          </a:r>
        </a:p>
      </dgm:t>
    </dgm:pt>
    <dgm:pt modelId="{3345E2AB-4994-4B55-B5D3-AC615A42F018}" type="parTrans" cxnId="{FF30ABC0-DF88-4FF7-B37D-8E2BA0969155}">
      <dgm:prSet/>
      <dgm:spPr/>
      <dgm:t>
        <a:bodyPr/>
        <a:lstStyle/>
        <a:p>
          <a:endParaRPr lang="nb-NO"/>
        </a:p>
      </dgm:t>
    </dgm:pt>
    <dgm:pt modelId="{1F4A3480-8DB8-4689-9A6D-E09D35B54892}" type="sibTrans" cxnId="{FF30ABC0-DF88-4FF7-B37D-8E2BA0969155}">
      <dgm:prSet/>
      <dgm:spPr/>
      <dgm:t>
        <a:bodyPr/>
        <a:lstStyle/>
        <a:p>
          <a:endParaRPr lang="nb-NO"/>
        </a:p>
      </dgm:t>
    </dgm:pt>
    <dgm:pt modelId="{E7A68EB5-261F-43E9-A1E8-F10A10259F85}">
      <dgm:prSet phldrT="[Text]"/>
      <dgm:spPr/>
      <dgm:t>
        <a:bodyPr/>
        <a:lstStyle/>
        <a:p>
          <a:r>
            <a:rPr lang="nb-NO" dirty="0"/>
            <a:t>AD</a:t>
          </a:r>
        </a:p>
      </dgm:t>
    </dgm:pt>
    <dgm:pt modelId="{A2646175-DCEB-4689-801D-1FD2F0947502}" type="parTrans" cxnId="{DD5D48E8-990F-4D3A-8ACA-A8487D73A203}">
      <dgm:prSet/>
      <dgm:spPr/>
      <dgm:t>
        <a:bodyPr/>
        <a:lstStyle/>
        <a:p>
          <a:endParaRPr lang="nb-NO"/>
        </a:p>
      </dgm:t>
    </dgm:pt>
    <dgm:pt modelId="{646AEBD9-6E29-48DE-B201-E845A7B695CC}" type="sibTrans" cxnId="{DD5D48E8-990F-4D3A-8ACA-A8487D73A203}">
      <dgm:prSet/>
      <dgm:spPr/>
      <dgm:t>
        <a:bodyPr/>
        <a:lstStyle/>
        <a:p>
          <a:endParaRPr lang="nb-NO"/>
        </a:p>
      </dgm:t>
    </dgm:pt>
    <dgm:pt modelId="{A5FE48C0-2F99-422E-BAFA-85B8CBF6ED4B}" type="pres">
      <dgm:prSet presAssocID="{76DFBAF4-9440-4B27-9212-EE8A5AC20441}" presName="compositeShape" presStyleCnt="0">
        <dgm:presLayoutVars>
          <dgm:chMax val="7"/>
          <dgm:dir/>
          <dgm:resizeHandles val="exact"/>
        </dgm:presLayoutVars>
      </dgm:prSet>
      <dgm:spPr/>
    </dgm:pt>
    <dgm:pt modelId="{F3C6F475-1A24-44CE-A980-3DEBA0D3C382}" type="pres">
      <dgm:prSet presAssocID="{9AFC179D-8E30-468D-B929-D0656D2099B3}" presName="circ1" presStyleLbl="vennNode1" presStyleIdx="0" presStyleCnt="3" custLinFactNeighborX="-784" custLinFactNeighborY="-784"/>
      <dgm:spPr/>
    </dgm:pt>
    <dgm:pt modelId="{8784B53C-9536-4ACF-B524-94F548D86772}" type="pres">
      <dgm:prSet presAssocID="{9AFC179D-8E30-468D-B929-D0656D2099B3}" presName="circ1Tx" presStyleLbl="revTx" presStyleIdx="0" presStyleCnt="0">
        <dgm:presLayoutVars>
          <dgm:chMax val="0"/>
          <dgm:chPref val="0"/>
          <dgm:bulletEnabled val="1"/>
        </dgm:presLayoutVars>
      </dgm:prSet>
      <dgm:spPr/>
    </dgm:pt>
    <dgm:pt modelId="{EDD7382A-C205-4DE6-8CCF-E98EF204AB91}" type="pres">
      <dgm:prSet presAssocID="{C2174121-AEDF-489C-AF89-4FBE89A2E47B}" presName="circ2" presStyleLbl="vennNode1" presStyleIdx="1" presStyleCnt="3" custScaleX="90297" custScaleY="81257" custLinFactNeighborX="9148" custLinFactNeighborY="-261"/>
      <dgm:spPr/>
    </dgm:pt>
    <dgm:pt modelId="{A5C2ED94-916F-49EA-936F-26504E2EE031}" type="pres">
      <dgm:prSet presAssocID="{C2174121-AEDF-489C-AF89-4FBE89A2E47B}" presName="circ2Tx" presStyleLbl="revTx" presStyleIdx="0" presStyleCnt="0">
        <dgm:presLayoutVars>
          <dgm:chMax val="0"/>
          <dgm:chPref val="0"/>
          <dgm:bulletEnabled val="1"/>
        </dgm:presLayoutVars>
      </dgm:prSet>
      <dgm:spPr/>
    </dgm:pt>
    <dgm:pt modelId="{7E48AC22-1CFB-445E-A8DF-09B4899EC90F}" type="pres">
      <dgm:prSet presAssocID="{E7A68EB5-261F-43E9-A1E8-F10A10259F85}" presName="circ3" presStyleLbl="vennNode1" presStyleIdx="2" presStyleCnt="3" custScaleX="101100" custScaleY="90920"/>
      <dgm:spPr/>
    </dgm:pt>
    <dgm:pt modelId="{A28F1C51-F827-4C22-88BA-E35E80D04A70}" type="pres">
      <dgm:prSet presAssocID="{E7A68EB5-261F-43E9-A1E8-F10A10259F85}" presName="circ3Tx" presStyleLbl="revTx" presStyleIdx="0" presStyleCnt="0">
        <dgm:presLayoutVars>
          <dgm:chMax val="0"/>
          <dgm:chPref val="0"/>
          <dgm:bulletEnabled val="1"/>
        </dgm:presLayoutVars>
      </dgm:prSet>
      <dgm:spPr/>
    </dgm:pt>
  </dgm:ptLst>
  <dgm:cxnLst>
    <dgm:cxn modelId="{225E580C-295C-4681-A300-3BAFF8B80E30}" type="presOf" srcId="{E7A68EB5-261F-43E9-A1E8-F10A10259F85}" destId="{7E48AC22-1CFB-445E-A8DF-09B4899EC90F}" srcOrd="0" destOrd="0" presId="urn:microsoft.com/office/officeart/2005/8/layout/venn1"/>
    <dgm:cxn modelId="{A5910C14-3086-48E0-BF71-55EA40AC6ACF}" srcId="{76DFBAF4-9440-4B27-9212-EE8A5AC20441}" destId="{9AFC179D-8E30-468D-B929-D0656D2099B3}" srcOrd="0" destOrd="0" parTransId="{6A9341F8-9C32-4889-B275-CF38CF04FF5A}" sibTransId="{841D927A-C8EA-47D0-825F-7DE264F62BF3}"/>
    <dgm:cxn modelId="{74C89844-ECAD-4362-A0F8-ED329388CD00}" type="presOf" srcId="{9AFC179D-8E30-468D-B929-D0656D2099B3}" destId="{8784B53C-9536-4ACF-B524-94F548D86772}" srcOrd="1" destOrd="0" presId="urn:microsoft.com/office/officeart/2005/8/layout/venn1"/>
    <dgm:cxn modelId="{25203A69-B50B-4E2D-A5C4-FD4DBE2D76DC}" type="presOf" srcId="{C2174121-AEDF-489C-AF89-4FBE89A2E47B}" destId="{EDD7382A-C205-4DE6-8CCF-E98EF204AB91}" srcOrd="0" destOrd="0" presId="urn:microsoft.com/office/officeart/2005/8/layout/venn1"/>
    <dgm:cxn modelId="{5DFBD8BC-36F2-4B4E-850F-72538CDE84DF}" type="presOf" srcId="{E7A68EB5-261F-43E9-A1E8-F10A10259F85}" destId="{A28F1C51-F827-4C22-88BA-E35E80D04A70}" srcOrd="1" destOrd="0" presId="urn:microsoft.com/office/officeart/2005/8/layout/venn1"/>
    <dgm:cxn modelId="{7D3FD9BD-4FFD-4810-8C63-00EB31336329}" type="presOf" srcId="{76DFBAF4-9440-4B27-9212-EE8A5AC20441}" destId="{A5FE48C0-2F99-422E-BAFA-85B8CBF6ED4B}" srcOrd="0" destOrd="0" presId="urn:microsoft.com/office/officeart/2005/8/layout/venn1"/>
    <dgm:cxn modelId="{FF30ABC0-DF88-4FF7-B37D-8E2BA0969155}" srcId="{76DFBAF4-9440-4B27-9212-EE8A5AC20441}" destId="{C2174121-AEDF-489C-AF89-4FBE89A2E47B}" srcOrd="1" destOrd="0" parTransId="{3345E2AB-4994-4B55-B5D3-AC615A42F018}" sibTransId="{1F4A3480-8DB8-4689-9A6D-E09D35B54892}"/>
    <dgm:cxn modelId="{C79C96D1-98F9-470F-A630-74A603752530}" type="presOf" srcId="{9AFC179D-8E30-468D-B929-D0656D2099B3}" destId="{F3C6F475-1A24-44CE-A980-3DEBA0D3C382}" srcOrd="0" destOrd="0" presId="urn:microsoft.com/office/officeart/2005/8/layout/venn1"/>
    <dgm:cxn modelId="{DD5D48E8-990F-4D3A-8ACA-A8487D73A203}" srcId="{76DFBAF4-9440-4B27-9212-EE8A5AC20441}" destId="{E7A68EB5-261F-43E9-A1E8-F10A10259F85}" srcOrd="2" destOrd="0" parTransId="{A2646175-DCEB-4689-801D-1FD2F0947502}" sibTransId="{646AEBD9-6E29-48DE-B201-E845A7B695CC}"/>
    <dgm:cxn modelId="{E6E53CFF-A700-4355-983D-FEF80681B7D1}" type="presOf" srcId="{C2174121-AEDF-489C-AF89-4FBE89A2E47B}" destId="{A5C2ED94-916F-49EA-936F-26504E2EE031}" srcOrd="1" destOrd="0" presId="urn:microsoft.com/office/officeart/2005/8/layout/venn1"/>
    <dgm:cxn modelId="{6F84A078-04CD-4CC9-9F62-29A10A13891B}" type="presParOf" srcId="{A5FE48C0-2F99-422E-BAFA-85B8CBF6ED4B}" destId="{F3C6F475-1A24-44CE-A980-3DEBA0D3C382}" srcOrd="0" destOrd="0" presId="urn:microsoft.com/office/officeart/2005/8/layout/venn1"/>
    <dgm:cxn modelId="{084D1F72-1EDC-4253-8402-95F2DBF723A1}" type="presParOf" srcId="{A5FE48C0-2F99-422E-BAFA-85B8CBF6ED4B}" destId="{8784B53C-9536-4ACF-B524-94F548D86772}" srcOrd="1" destOrd="0" presId="urn:microsoft.com/office/officeart/2005/8/layout/venn1"/>
    <dgm:cxn modelId="{B5995073-11BB-40A0-AFFD-AA84AAA29C06}" type="presParOf" srcId="{A5FE48C0-2F99-422E-BAFA-85B8CBF6ED4B}" destId="{EDD7382A-C205-4DE6-8CCF-E98EF204AB91}" srcOrd="2" destOrd="0" presId="urn:microsoft.com/office/officeart/2005/8/layout/venn1"/>
    <dgm:cxn modelId="{B23089C0-5EFB-476D-B783-D5920C0E2E8C}" type="presParOf" srcId="{A5FE48C0-2F99-422E-BAFA-85B8CBF6ED4B}" destId="{A5C2ED94-916F-49EA-936F-26504E2EE031}" srcOrd="3" destOrd="0" presId="urn:microsoft.com/office/officeart/2005/8/layout/venn1"/>
    <dgm:cxn modelId="{9506C027-7B7C-4FA9-9341-8B12984354AA}" type="presParOf" srcId="{A5FE48C0-2F99-422E-BAFA-85B8CBF6ED4B}" destId="{7E48AC22-1CFB-445E-A8DF-09B4899EC90F}" srcOrd="4" destOrd="0" presId="urn:microsoft.com/office/officeart/2005/8/layout/venn1"/>
    <dgm:cxn modelId="{8ED225ED-CC84-4457-BEF1-6B6F6DC30C12}" type="presParOf" srcId="{A5FE48C0-2F99-422E-BAFA-85B8CBF6ED4B}" destId="{A28F1C51-F827-4C22-88BA-E35E80D04A7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6F475-1A24-44CE-A980-3DEBA0D3C382}">
      <dsp:nvSpPr>
        <dsp:cNvPr id="0" name=""/>
        <dsp:cNvSpPr/>
      </dsp:nvSpPr>
      <dsp:spPr>
        <a:xfrm>
          <a:off x="1335441" y="93188"/>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55850">
            <a:lnSpc>
              <a:spcPct val="90000"/>
            </a:lnSpc>
            <a:spcBef>
              <a:spcPct val="0"/>
            </a:spcBef>
            <a:spcAft>
              <a:spcPct val="35000"/>
            </a:spcAft>
            <a:buNone/>
          </a:pPr>
          <a:r>
            <a:rPr lang="nb-NO" sz="5300" kern="1200" dirty="0"/>
            <a:t>CPA</a:t>
          </a:r>
        </a:p>
      </dsp:txBody>
      <dsp:txXfrm>
        <a:off x="1683548" y="550078"/>
        <a:ext cx="1914588" cy="1174861"/>
      </dsp:txXfrm>
    </dsp:sp>
    <dsp:sp modelId="{EDD7382A-C205-4DE6-8CCF-E98EF204AB91}">
      <dsp:nvSpPr>
        <dsp:cNvPr id="0" name=""/>
        <dsp:cNvSpPr/>
      </dsp:nvSpPr>
      <dsp:spPr>
        <a:xfrm>
          <a:off x="2663473" y="1983265"/>
          <a:ext cx="2357476" cy="21214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55850">
            <a:lnSpc>
              <a:spcPct val="90000"/>
            </a:lnSpc>
            <a:spcBef>
              <a:spcPct val="0"/>
            </a:spcBef>
            <a:spcAft>
              <a:spcPct val="35000"/>
            </a:spcAft>
            <a:buNone/>
          </a:pPr>
          <a:r>
            <a:rPr lang="nb-NO" sz="5300" kern="1200" dirty="0"/>
            <a:t>OVM</a:t>
          </a:r>
        </a:p>
      </dsp:txBody>
      <dsp:txXfrm>
        <a:off x="3384468" y="2531309"/>
        <a:ext cx="1414485" cy="1166803"/>
      </dsp:txXfrm>
    </dsp:sp>
    <dsp:sp modelId="{7E48AC22-1CFB-445E-A8DF-09B4899EC90F}">
      <dsp:nvSpPr>
        <dsp:cNvPr id="0" name=""/>
        <dsp:cNvSpPr/>
      </dsp:nvSpPr>
      <dsp:spPr>
        <a:xfrm>
          <a:off x="399485" y="1863939"/>
          <a:ext cx="2639521" cy="23737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55850">
            <a:lnSpc>
              <a:spcPct val="90000"/>
            </a:lnSpc>
            <a:spcBef>
              <a:spcPct val="0"/>
            </a:spcBef>
            <a:spcAft>
              <a:spcPct val="35000"/>
            </a:spcAft>
            <a:buNone/>
          </a:pPr>
          <a:r>
            <a:rPr lang="nb-NO" sz="5300" kern="1200" dirty="0"/>
            <a:t>AD</a:t>
          </a:r>
        </a:p>
      </dsp:txBody>
      <dsp:txXfrm>
        <a:off x="648040" y="2477155"/>
        <a:ext cx="1583712" cy="130555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6865007-2BF0-49A8-B263-41A87FA386D1}" type="datetimeFigureOut">
              <a:rPr lang="nl-NL" smtClean="0"/>
              <a:t>11-12-2023</a:t>
            </a:fld>
            <a:endParaRPr lang="nl-NL"/>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B373CDF3-31BE-4793-8743-D1D9E87ECFA4}" type="slidenum">
              <a:rPr lang="nl-NL" smtClean="0"/>
              <a:t>‹#›</a:t>
            </a:fld>
            <a:endParaRPr lang="nl-NL"/>
          </a:p>
        </p:txBody>
      </p:sp>
    </p:spTree>
    <p:extLst>
      <p:ext uri="{BB962C8B-B14F-4D97-AF65-F5344CB8AC3E}">
        <p14:creationId xmlns:p14="http://schemas.microsoft.com/office/powerpoint/2010/main" val="297044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a:t>
            </a:fld>
            <a:endParaRPr lang="nl-NL"/>
          </a:p>
        </p:txBody>
      </p:sp>
    </p:spTree>
    <p:extLst>
      <p:ext uri="{BB962C8B-B14F-4D97-AF65-F5344CB8AC3E}">
        <p14:creationId xmlns:p14="http://schemas.microsoft.com/office/powerpoint/2010/main" val="746827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F71E1DA-0F74-42A6-90E8-991714B9C2BF}" type="slidenum">
              <a:rPr lang="nb-NO" smtClean="0"/>
              <a:t>10</a:t>
            </a:fld>
            <a:endParaRPr lang="nb-NO"/>
          </a:p>
        </p:txBody>
      </p:sp>
    </p:spTree>
    <p:extLst>
      <p:ext uri="{BB962C8B-B14F-4D97-AF65-F5344CB8AC3E}">
        <p14:creationId xmlns:p14="http://schemas.microsoft.com/office/powerpoint/2010/main" val="358863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F71E1DA-0F74-42A6-90E8-991714B9C2BF}" type="slidenum">
              <a:rPr lang="nb-NO" smtClean="0"/>
              <a:t>11</a:t>
            </a:fld>
            <a:endParaRPr lang="nb-NO"/>
          </a:p>
        </p:txBody>
      </p:sp>
    </p:spTree>
    <p:extLst>
      <p:ext uri="{BB962C8B-B14F-4D97-AF65-F5344CB8AC3E}">
        <p14:creationId xmlns:p14="http://schemas.microsoft.com/office/powerpoint/2010/main" val="46128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12</a:t>
            </a:fld>
            <a:endParaRPr lang="nl-NL"/>
          </a:p>
        </p:txBody>
      </p:sp>
    </p:spTree>
    <p:extLst>
      <p:ext uri="{BB962C8B-B14F-4D97-AF65-F5344CB8AC3E}">
        <p14:creationId xmlns:p14="http://schemas.microsoft.com/office/powerpoint/2010/main" val="230759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13</a:t>
            </a:fld>
            <a:endParaRPr lang="nl-NL"/>
          </a:p>
        </p:txBody>
      </p:sp>
    </p:spTree>
    <p:extLst>
      <p:ext uri="{BB962C8B-B14F-4D97-AF65-F5344CB8AC3E}">
        <p14:creationId xmlns:p14="http://schemas.microsoft.com/office/powerpoint/2010/main" val="3006085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14</a:t>
            </a:fld>
            <a:endParaRPr lang="nl-NL"/>
          </a:p>
        </p:txBody>
      </p:sp>
    </p:spTree>
    <p:extLst>
      <p:ext uri="{BB962C8B-B14F-4D97-AF65-F5344CB8AC3E}">
        <p14:creationId xmlns:p14="http://schemas.microsoft.com/office/powerpoint/2010/main" val="4033721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15</a:t>
            </a:fld>
            <a:endParaRPr lang="nl-NL"/>
          </a:p>
        </p:txBody>
      </p:sp>
    </p:spTree>
    <p:extLst>
      <p:ext uri="{BB962C8B-B14F-4D97-AF65-F5344CB8AC3E}">
        <p14:creationId xmlns:p14="http://schemas.microsoft.com/office/powerpoint/2010/main" val="163783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16</a:t>
            </a:fld>
            <a:endParaRPr lang="nl-NL"/>
          </a:p>
        </p:txBody>
      </p:sp>
    </p:spTree>
    <p:extLst>
      <p:ext uri="{BB962C8B-B14F-4D97-AF65-F5344CB8AC3E}">
        <p14:creationId xmlns:p14="http://schemas.microsoft.com/office/powerpoint/2010/main" val="82703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17</a:t>
            </a:fld>
            <a:endParaRPr lang="nl-NL"/>
          </a:p>
        </p:txBody>
      </p:sp>
    </p:spTree>
    <p:extLst>
      <p:ext uri="{BB962C8B-B14F-4D97-AF65-F5344CB8AC3E}">
        <p14:creationId xmlns:p14="http://schemas.microsoft.com/office/powerpoint/2010/main" val="3668913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18</a:t>
            </a:fld>
            <a:endParaRPr lang="nl-NL"/>
          </a:p>
        </p:txBody>
      </p:sp>
    </p:spTree>
    <p:extLst>
      <p:ext uri="{BB962C8B-B14F-4D97-AF65-F5344CB8AC3E}">
        <p14:creationId xmlns:p14="http://schemas.microsoft.com/office/powerpoint/2010/main" val="344561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19</a:t>
            </a:fld>
            <a:endParaRPr lang="nl-NL"/>
          </a:p>
        </p:txBody>
      </p:sp>
    </p:spTree>
    <p:extLst>
      <p:ext uri="{BB962C8B-B14F-4D97-AF65-F5344CB8AC3E}">
        <p14:creationId xmlns:p14="http://schemas.microsoft.com/office/powerpoint/2010/main" val="147800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2</a:t>
            </a:fld>
            <a:endParaRPr lang="nl-NL"/>
          </a:p>
        </p:txBody>
      </p:sp>
    </p:spTree>
    <p:extLst>
      <p:ext uri="{BB962C8B-B14F-4D97-AF65-F5344CB8AC3E}">
        <p14:creationId xmlns:p14="http://schemas.microsoft.com/office/powerpoint/2010/main" val="2617700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20</a:t>
            </a:fld>
            <a:endParaRPr lang="nl-NL"/>
          </a:p>
        </p:txBody>
      </p:sp>
    </p:spTree>
    <p:extLst>
      <p:ext uri="{BB962C8B-B14F-4D97-AF65-F5344CB8AC3E}">
        <p14:creationId xmlns:p14="http://schemas.microsoft.com/office/powerpoint/2010/main" val="85586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21</a:t>
            </a:fld>
            <a:endParaRPr lang="nl-NL"/>
          </a:p>
        </p:txBody>
      </p:sp>
    </p:spTree>
    <p:extLst>
      <p:ext uri="{BB962C8B-B14F-4D97-AF65-F5344CB8AC3E}">
        <p14:creationId xmlns:p14="http://schemas.microsoft.com/office/powerpoint/2010/main" val="1256335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22</a:t>
            </a:fld>
            <a:endParaRPr lang="nl-NL"/>
          </a:p>
        </p:txBody>
      </p:sp>
    </p:spTree>
    <p:extLst>
      <p:ext uri="{BB962C8B-B14F-4D97-AF65-F5344CB8AC3E}">
        <p14:creationId xmlns:p14="http://schemas.microsoft.com/office/powerpoint/2010/main" val="2756476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23</a:t>
            </a:fld>
            <a:endParaRPr lang="nl-NL"/>
          </a:p>
        </p:txBody>
      </p:sp>
    </p:spTree>
    <p:extLst>
      <p:ext uri="{BB962C8B-B14F-4D97-AF65-F5344CB8AC3E}">
        <p14:creationId xmlns:p14="http://schemas.microsoft.com/office/powerpoint/2010/main" val="30028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24</a:t>
            </a:fld>
            <a:endParaRPr lang="nl-NL"/>
          </a:p>
        </p:txBody>
      </p:sp>
    </p:spTree>
    <p:extLst>
      <p:ext uri="{BB962C8B-B14F-4D97-AF65-F5344CB8AC3E}">
        <p14:creationId xmlns:p14="http://schemas.microsoft.com/office/powerpoint/2010/main" val="3378194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25</a:t>
            </a:fld>
            <a:endParaRPr lang="nl-NL"/>
          </a:p>
        </p:txBody>
      </p:sp>
    </p:spTree>
    <p:extLst>
      <p:ext uri="{BB962C8B-B14F-4D97-AF65-F5344CB8AC3E}">
        <p14:creationId xmlns:p14="http://schemas.microsoft.com/office/powerpoint/2010/main" val="761303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26</a:t>
            </a:fld>
            <a:endParaRPr lang="nl-NL"/>
          </a:p>
        </p:txBody>
      </p:sp>
    </p:spTree>
    <p:extLst>
      <p:ext uri="{BB962C8B-B14F-4D97-AF65-F5344CB8AC3E}">
        <p14:creationId xmlns:p14="http://schemas.microsoft.com/office/powerpoint/2010/main" val="561694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27</a:t>
            </a:fld>
            <a:endParaRPr lang="nl-NL"/>
          </a:p>
        </p:txBody>
      </p:sp>
    </p:spTree>
    <p:extLst>
      <p:ext uri="{BB962C8B-B14F-4D97-AF65-F5344CB8AC3E}">
        <p14:creationId xmlns:p14="http://schemas.microsoft.com/office/powerpoint/2010/main" val="1670089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28</a:t>
            </a:fld>
            <a:endParaRPr lang="nl-NL"/>
          </a:p>
        </p:txBody>
      </p:sp>
    </p:spTree>
    <p:extLst>
      <p:ext uri="{BB962C8B-B14F-4D97-AF65-F5344CB8AC3E}">
        <p14:creationId xmlns:p14="http://schemas.microsoft.com/office/powerpoint/2010/main" val="2804637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29</a:t>
            </a:fld>
            <a:endParaRPr lang="nl-NL"/>
          </a:p>
        </p:txBody>
      </p:sp>
    </p:spTree>
    <p:extLst>
      <p:ext uri="{BB962C8B-B14F-4D97-AF65-F5344CB8AC3E}">
        <p14:creationId xmlns:p14="http://schemas.microsoft.com/office/powerpoint/2010/main" val="299012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373CDF3-31BE-4793-8743-D1D9E87ECFA4}" type="slidenum">
              <a:rPr lang="nl-NL" smtClean="0"/>
              <a:t>3</a:t>
            </a:fld>
            <a:endParaRPr lang="nl-NL"/>
          </a:p>
        </p:txBody>
      </p:sp>
    </p:spTree>
    <p:extLst>
      <p:ext uri="{BB962C8B-B14F-4D97-AF65-F5344CB8AC3E}">
        <p14:creationId xmlns:p14="http://schemas.microsoft.com/office/powerpoint/2010/main" val="4158304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30</a:t>
            </a:fld>
            <a:endParaRPr lang="nl-NL"/>
          </a:p>
        </p:txBody>
      </p:sp>
    </p:spTree>
    <p:extLst>
      <p:ext uri="{BB962C8B-B14F-4D97-AF65-F5344CB8AC3E}">
        <p14:creationId xmlns:p14="http://schemas.microsoft.com/office/powerpoint/2010/main" val="1250132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31</a:t>
            </a:fld>
            <a:endParaRPr lang="nl-NL"/>
          </a:p>
        </p:txBody>
      </p:sp>
    </p:spTree>
    <p:extLst>
      <p:ext uri="{BB962C8B-B14F-4D97-AF65-F5344CB8AC3E}">
        <p14:creationId xmlns:p14="http://schemas.microsoft.com/office/powerpoint/2010/main" val="1443389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32</a:t>
            </a:fld>
            <a:endParaRPr lang="nl-NL"/>
          </a:p>
        </p:txBody>
      </p:sp>
    </p:spTree>
    <p:extLst>
      <p:ext uri="{BB962C8B-B14F-4D97-AF65-F5344CB8AC3E}">
        <p14:creationId xmlns:p14="http://schemas.microsoft.com/office/powerpoint/2010/main" val="4270136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33</a:t>
            </a:fld>
            <a:endParaRPr lang="nl-NL"/>
          </a:p>
        </p:txBody>
      </p:sp>
    </p:spTree>
    <p:extLst>
      <p:ext uri="{BB962C8B-B14F-4D97-AF65-F5344CB8AC3E}">
        <p14:creationId xmlns:p14="http://schemas.microsoft.com/office/powerpoint/2010/main" val="3315453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34</a:t>
            </a:fld>
            <a:endParaRPr lang="nl-NL"/>
          </a:p>
        </p:txBody>
      </p:sp>
    </p:spTree>
    <p:extLst>
      <p:ext uri="{BB962C8B-B14F-4D97-AF65-F5344CB8AC3E}">
        <p14:creationId xmlns:p14="http://schemas.microsoft.com/office/powerpoint/2010/main" val="4236013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35</a:t>
            </a:fld>
            <a:endParaRPr lang="nl-NL"/>
          </a:p>
        </p:txBody>
      </p:sp>
    </p:spTree>
    <p:extLst>
      <p:ext uri="{BB962C8B-B14F-4D97-AF65-F5344CB8AC3E}">
        <p14:creationId xmlns:p14="http://schemas.microsoft.com/office/powerpoint/2010/main" val="33264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36</a:t>
            </a:fld>
            <a:endParaRPr lang="nl-NL"/>
          </a:p>
        </p:txBody>
      </p:sp>
    </p:spTree>
    <p:extLst>
      <p:ext uri="{BB962C8B-B14F-4D97-AF65-F5344CB8AC3E}">
        <p14:creationId xmlns:p14="http://schemas.microsoft.com/office/powerpoint/2010/main" val="540920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37</a:t>
            </a:fld>
            <a:endParaRPr lang="nl-NL"/>
          </a:p>
        </p:txBody>
      </p:sp>
    </p:spTree>
    <p:extLst>
      <p:ext uri="{BB962C8B-B14F-4D97-AF65-F5344CB8AC3E}">
        <p14:creationId xmlns:p14="http://schemas.microsoft.com/office/powerpoint/2010/main" val="102263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4</a:t>
            </a:fld>
            <a:endParaRPr lang="nl-NL"/>
          </a:p>
        </p:txBody>
      </p:sp>
    </p:spTree>
    <p:extLst>
      <p:ext uri="{BB962C8B-B14F-4D97-AF65-F5344CB8AC3E}">
        <p14:creationId xmlns:p14="http://schemas.microsoft.com/office/powerpoint/2010/main" val="264120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5</a:t>
            </a:fld>
            <a:endParaRPr lang="nl-NL"/>
          </a:p>
        </p:txBody>
      </p:sp>
    </p:spTree>
    <p:extLst>
      <p:ext uri="{BB962C8B-B14F-4D97-AF65-F5344CB8AC3E}">
        <p14:creationId xmlns:p14="http://schemas.microsoft.com/office/powerpoint/2010/main" val="379283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373CDF3-31BE-4793-8743-D1D9E87ECFA4}" type="slidenum">
              <a:rPr lang="nl-NL" smtClean="0"/>
              <a:t>6</a:t>
            </a:fld>
            <a:endParaRPr lang="nl-NL"/>
          </a:p>
        </p:txBody>
      </p:sp>
    </p:spTree>
    <p:extLst>
      <p:ext uri="{BB962C8B-B14F-4D97-AF65-F5344CB8AC3E}">
        <p14:creationId xmlns:p14="http://schemas.microsoft.com/office/powerpoint/2010/main" val="380440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F71E1DA-0F74-42A6-90E8-991714B9C2BF}" type="slidenum">
              <a:rPr lang="nb-NO" smtClean="0"/>
              <a:t>7</a:t>
            </a:fld>
            <a:endParaRPr lang="nb-NO"/>
          </a:p>
        </p:txBody>
      </p:sp>
    </p:spTree>
    <p:extLst>
      <p:ext uri="{BB962C8B-B14F-4D97-AF65-F5344CB8AC3E}">
        <p14:creationId xmlns:p14="http://schemas.microsoft.com/office/powerpoint/2010/main" val="2928222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highlight>
                <a:srgbClr val="FFFF00"/>
              </a:highlight>
            </a:endParaRPr>
          </a:p>
        </p:txBody>
      </p:sp>
      <p:sp>
        <p:nvSpPr>
          <p:cNvPr id="4" name="Slide Number Placeholder 3"/>
          <p:cNvSpPr>
            <a:spLocks noGrp="1"/>
          </p:cNvSpPr>
          <p:nvPr>
            <p:ph type="sldNum" sz="quarter" idx="5"/>
          </p:nvPr>
        </p:nvSpPr>
        <p:spPr/>
        <p:txBody>
          <a:bodyPr/>
          <a:lstStyle/>
          <a:p>
            <a:fld id="{6F71E1DA-0F74-42A6-90E8-991714B9C2BF}" type="slidenum">
              <a:rPr lang="nb-NO" smtClean="0"/>
              <a:t>8</a:t>
            </a:fld>
            <a:endParaRPr lang="nb-NO"/>
          </a:p>
        </p:txBody>
      </p:sp>
    </p:spTree>
    <p:extLst>
      <p:ext uri="{BB962C8B-B14F-4D97-AF65-F5344CB8AC3E}">
        <p14:creationId xmlns:p14="http://schemas.microsoft.com/office/powerpoint/2010/main" val="155162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F71E1DA-0F74-42A6-90E8-991714B9C2BF}" type="slidenum">
              <a:rPr lang="nb-NO" smtClean="0"/>
              <a:t>9</a:t>
            </a:fld>
            <a:endParaRPr lang="nb-NO"/>
          </a:p>
        </p:txBody>
      </p:sp>
    </p:spTree>
    <p:extLst>
      <p:ext uri="{BB962C8B-B14F-4D97-AF65-F5344CB8AC3E}">
        <p14:creationId xmlns:p14="http://schemas.microsoft.com/office/powerpoint/2010/main" val="92433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5B7B-AC94-42D6-A890-D3DD82837E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1E3F74-D515-4C4B-99C5-E6C33F8C2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4DFAB0-33C7-4CB8-89E8-C52ECCDE424F}"/>
              </a:ext>
            </a:extLst>
          </p:cNvPr>
          <p:cNvSpPr>
            <a:spLocks noGrp="1"/>
          </p:cNvSpPr>
          <p:nvPr>
            <p:ph type="dt" sz="half" idx="10"/>
          </p:nvPr>
        </p:nvSpPr>
        <p:spPr/>
        <p:txBody>
          <a:bodyPr/>
          <a:lstStyle/>
          <a:p>
            <a:fld id="{2251FC5F-AA96-471A-82E0-09FB4EDB0432}" type="datetimeFigureOut">
              <a:rPr lang="en-GB" smtClean="0"/>
              <a:t>11/12/2023</a:t>
            </a:fld>
            <a:endParaRPr lang="en-GB"/>
          </a:p>
        </p:txBody>
      </p:sp>
      <p:sp>
        <p:nvSpPr>
          <p:cNvPr id="5" name="Footer Placeholder 4">
            <a:extLst>
              <a:ext uri="{FF2B5EF4-FFF2-40B4-BE49-F238E27FC236}">
                <a16:creationId xmlns:a16="http://schemas.microsoft.com/office/drawing/2014/main" id="{4BE05DD4-E5A5-4673-934E-85A1567C9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33A65-3AD5-4DF5-9304-22B543E549A6}"/>
              </a:ext>
            </a:extLst>
          </p:cNvPr>
          <p:cNvSpPr>
            <a:spLocks noGrp="1"/>
          </p:cNvSpPr>
          <p:nvPr>
            <p:ph type="sldNum" sz="quarter" idx="12"/>
          </p:nvPr>
        </p:nvSpPr>
        <p:spPr/>
        <p:txBody>
          <a:bodyPr/>
          <a:lstStyle/>
          <a:p>
            <a:fld id="{BFFAC406-4625-4649-81C4-F5475265AFF4}" type="slidenum">
              <a:rPr lang="en-GB" smtClean="0"/>
              <a:t>‹#›</a:t>
            </a:fld>
            <a:endParaRPr lang="en-GB"/>
          </a:p>
        </p:txBody>
      </p:sp>
    </p:spTree>
    <p:extLst>
      <p:ext uri="{BB962C8B-B14F-4D97-AF65-F5344CB8AC3E}">
        <p14:creationId xmlns:p14="http://schemas.microsoft.com/office/powerpoint/2010/main" val="149751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9CF2-30F7-48CA-8423-C5F8DABC57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A58088-FCC6-4F55-8955-E11A1D9168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FCA63-60B6-41C3-B4C6-AF59911E0254}"/>
              </a:ext>
            </a:extLst>
          </p:cNvPr>
          <p:cNvSpPr>
            <a:spLocks noGrp="1"/>
          </p:cNvSpPr>
          <p:nvPr>
            <p:ph type="dt" sz="half" idx="10"/>
          </p:nvPr>
        </p:nvSpPr>
        <p:spPr/>
        <p:txBody>
          <a:bodyPr/>
          <a:lstStyle/>
          <a:p>
            <a:fld id="{2251FC5F-AA96-471A-82E0-09FB4EDB0432}" type="datetimeFigureOut">
              <a:rPr lang="en-GB" smtClean="0"/>
              <a:t>11/12/2023</a:t>
            </a:fld>
            <a:endParaRPr lang="en-GB"/>
          </a:p>
        </p:txBody>
      </p:sp>
      <p:sp>
        <p:nvSpPr>
          <p:cNvPr id="5" name="Footer Placeholder 4">
            <a:extLst>
              <a:ext uri="{FF2B5EF4-FFF2-40B4-BE49-F238E27FC236}">
                <a16:creationId xmlns:a16="http://schemas.microsoft.com/office/drawing/2014/main" id="{8FB5AAC9-FC5F-45A5-9D12-531759D0CC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8952AC-D666-4C97-AF30-0075AB89DE5C}"/>
              </a:ext>
            </a:extLst>
          </p:cNvPr>
          <p:cNvSpPr>
            <a:spLocks noGrp="1"/>
          </p:cNvSpPr>
          <p:nvPr>
            <p:ph type="sldNum" sz="quarter" idx="12"/>
          </p:nvPr>
        </p:nvSpPr>
        <p:spPr/>
        <p:txBody>
          <a:bodyPr/>
          <a:lstStyle/>
          <a:p>
            <a:fld id="{BFFAC406-4625-4649-81C4-F5475265AFF4}" type="slidenum">
              <a:rPr lang="en-GB" smtClean="0"/>
              <a:t>‹#›</a:t>
            </a:fld>
            <a:endParaRPr lang="en-GB"/>
          </a:p>
        </p:txBody>
      </p:sp>
    </p:spTree>
    <p:extLst>
      <p:ext uri="{BB962C8B-B14F-4D97-AF65-F5344CB8AC3E}">
        <p14:creationId xmlns:p14="http://schemas.microsoft.com/office/powerpoint/2010/main" val="313584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97C8A-2769-445D-A85D-B840CD5342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4DEB17-5450-4D3D-AF11-4DAFE8854F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90316C-2CD5-4D72-8EAF-701D735C5853}"/>
              </a:ext>
            </a:extLst>
          </p:cNvPr>
          <p:cNvSpPr>
            <a:spLocks noGrp="1"/>
          </p:cNvSpPr>
          <p:nvPr>
            <p:ph type="dt" sz="half" idx="10"/>
          </p:nvPr>
        </p:nvSpPr>
        <p:spPr/>
        <p:txBody>
          <a:bodyPr/>
          <a:lstStyle/>
          <a:p>
            <a:fld id="{2251FC5F-AA96-471A-82E0-09FB4EDB0432}" type="datetimeFigureOut">
              <a:rPr lang="en-GB" smtClean="0"/>
              <a:t>11/12/2023</a:t>
            </a:fld>
            <a:endParaRPr lang="en-GB"/>
          </a:p>
        </p:txBody>
      </p:sp>
      <p:sp>
        <p:nvSpPr>
          <p:cNvPr id="5" name="Footer Placeholder 4">
            <a:extLst>
              <a:ext uri="{FF2B5EF4-FFF2-40B4-BE49-F238E27FC236}">
                <a16:creationId xmlns:a16="http://schemas.microsoft.com/office/drawing/2014/main" id="{09BC1868-0D5D-430F-997E-9A4E74423F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41642A-CA0E-4627-9ACD-971FAD2241D2}"/>
              </a:ext>
            </a:extLst>
          </p:cNvPr>
          <p:cNvSpPr>
            <a:spLocks noGrp="1"/>
          </p:cNvSpPr>
          <p:nvPr>
            <p:ph type="sldNum" sz="quarter" idx="12"/>
          </p:nvPr>
        </p:nvSpPr>
        <p:spPr/>
        <p:txBody>
          <a:bodyPr/>
          <a:lstStyle/>
          <a:p>
            <a:fld id="{BFFAC406-4625-4649-81C4-F5475265AFF4}" type="slidenum">
              <a:rPr lang="en-GB" smtClean="0"/>
              <a:t>‹#›</a:t>
            </a:fld>
            <a:endParaRPr lang="en-GB"/>
          </a:p>
        </p:txBody>
      </p:sp>
    </p:spTree>
    <p:extLst>
      <p:ext uri="{BB962C8B-B14F-4D97-AF65-F5344CB8AC3E}">
        <p14:creationId xmlns:p14="http://schemas.microsoft.com/office/powerpoint/2010/main" val="1625161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0254AB-24B0-4739-88F4-35FF330D9C59}" type="datetimeFigureOut">
              <a:rPr lang="es-ES" smtClean="0"/>
              <a:t>11/12/2023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8F22EB-E219-4611-B193-FE584E55F233}" type="slidenum">
              <a:rPr lang="es-ES" smtClean="0"/>
              <a:t>‹#›</a:t>
            </a:fld>
            <a:endParaRPr lang="es-ES"/>
          </a:p>
        </p:txBody>
      </p:sp>
    </p:spTree>
    <p:extLst>
      <p:ext uri="{BB962C8B-B14F-4D97-AF65-F5344CB8AC3E}">
        <p14:creationId xmlns:p14="http://schemas.microsoft.com/office/powerpoint/2010/main" val="822217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0254AB-24B0-4739-88F4-35FF330D9C59}" type="datetimeFigureOut">
              <a:rPr lang="es-ES" smtClean="0"/>
              <a:t>11/12/2023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8F22EB-E219-4611-B193-FE584E55F233}" type="slidenum">
              <a:rPr lang="es-ES" smtClean="0"/>
              <a:t>‹#›</a:t>
            </a:fld>
            <a:endParaRPr lang="es-ES"/>
          </a:p>
        </p:txBody>
      </p:sp>
    </p:spTree>
    <p:extLst>
      <p:ext uri="{BB962C8B-B14F-4D97-AF65-F5344CB8AC3E}">
        <p14:creationId xmlns:p14="http://schemas.microsoft.com/office/powerpoint/2010/main" val="2319890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0254AB-24B0-4739-88F4-35FF330D9C59}" type="datetimeFigureOut">
              <a:rPr lang="es-ES" smtClean="0"/>
              <a:t>11/12/2023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8F22EB-E219-4611-B193-FE584E55F233}" type="slidenum">
              <a:rPr lang="es-ES" smtClean="0"/>
              <a:t>‹#›</a:t>
            </a:fld>
            <a:endParaRPr lang="es-ES"/>
          </a:p>
        </p:txBody>
      </p:sp>
    </p:spTree>
    <p:extLst>
      <p:ext uri="{BB962C8B-B14F-4D97-AF65-F5344CB8AC3E}">
        <p14:creationId xmlns:p14="http://schemas.microsoft.com/office/powerpoint/2010/main" val="1291179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0254AB-24B0-4739-88F4-35FF330D9C59}" type="datetimeFigureOut">
              <a:rPr lang="es-ES" smtClean="0"/>
              <a:t>11/12/2023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28F22EB-E219-4611-B193-FE584E55F233}" type="slidenum">
              <a:rPr lang="es-ES" smtClean="0"/>
              <a:t>‹#›</a:t>
            </a:fld>
            <a:endParaRPr lang="es-ES"/>
          </a:p>
        </p:txBody>
      </p:sp>
    </p:spTree>
    <p:extLst>
      <p:ext uri="{BB962C8B-B14F-4D97-AF65-F5344CB8AC3E}">
        <p14:creationId xmlns:p14="http://schemas.microsoft.com/office/powerpoint/2010/main" val="1461222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0254AB-24B0-4739-88F4-35FF330D9C59}" type="datetimeFigureOut">
              <a:rPr lang="es-ES" smtClean="0"/>
              <a:t>11/12/2023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28F22EB-E219-4611-B193-FE584E55F233}" type="slidenum">
              <a:rPr lang="es-ES" smtClean="0"/>
              <a:t>‹#›</a:t>
            </a:fld>
            <a:endParaRPr lang="es-ES"/>
          </a:p>
        </p:txBody>
      </p:sp>
    </p:spTree>
    <p:extLst>
      <p:ext uri="{BB962C8B-B14F-4D97-AF65-F5344CB8AC3E}">
        <p14:creationId xmlns:p14="http://schemas.microsoft.com/office/powerpoint/2010/main" val="1234396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0254AB-24B0-4739-88F4-35FF330D9C59}" type="datetimeFigureOut">
              <a:rPr lang="es-ES" smtClean="0"/>
              <a:t>11/12/2023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28F22EB-E219-4611-B193-FE584E55F233}" type="slidenum">
              <a:rPr lang="es-ES" smtClean="0"/>
              <a:t>‹#›</a:t>
            </a:fld>
            <a:endParaRPr lang="es-ES"/>
          </a:p>
        </p:txBody>
      </p:sp>
    </p:spTree>
    <p:extLst>
      <p:ext uri="{BB962C8B-B14F-4D97-AF65-F5344CB8AC3E}">
        <p14:creationId xmlns:p14="http://schemas.microsoft.com/office/powerpoint/2010/main" val="1215631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254AB-24B0-4739-88F4-35FF330D9C59}" type="datetimeFigureOut">
              <a:rPr lang="es-ES" smtClean="0"/>
              <a:t>11/12/2023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28F22EB-E219-4611-B193-FE584E55F233}" type="slidenum">
              <a:rPr lang="es-ES" smtClean="0"/>
              <a:t>‹#›</a:t>
            </a:fld>
            <a:endParaRPr lang="es-ES"/>
          </a:p>
        </p:txBody>
      </p:sp>
    </p:spTree>
    <p:extLst>
      <p:ext uri="{BB962C8B-B14F-4D97-AF65-F5344CB8AC3E}">
        <p14:creationId xmlns:p14="http://schemas.microsoft.com/office/powerpoint/2010/main" val="3002252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0254AB-24B0-4739-88F4-35FF330D9C59}" type="datetimeFigureOut">
              <a:rPr lang="es-ES" smtClean="0"/>
              <a:t>11/12/2023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28F22EB-E219-4611-B193-FE584E55F233}" type="slidenum">
              <a:rPr lang="es-ES" smtClean="0"/>
              <a:t>‹#›</a:t>
            </a:fld>
            <a:endParaRPr lang="es-ES"/>
          </a:p>
        </p:txBody>
      </p:sp>
    </p:spTree>
    <p:extLst>
      <p:ext uri="{BB962C8B-B14F-4D97-AF65-F5344CB8AC3E}">
        <p14:creationId xmlns:p14="http://schemas.microsoft.com/office/powerpoint/2010/main" val="105826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C11C-45C5-42A0-8822-7A5550920C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96C00C-2BE2-4F81-938A-1FE2F57791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F1A83B-D327-4A9B-A85C-3892A2B4ECA4}"/>
              </a:ext>
            </a:extLst>
          </p:cNvPr>
          <p:cNvSpPr>
            <a:spLocks noGrp="1"/>
          </p:cNvSpPr>
          <p:nvPr>
            <p:ph type="dt" sz="half" idx="10"/>
          </p:nvPr>
        </p:nvSpPr>
        <p:spPr/>
        <p:txBody>
          <a:bodyPr/>
          <a:lstStyle/>
          <a:p>
            <a:fld id="{2251FC5F-AA96-471A-82E0-09FB4EDB0432}" type="datetimeFigureOut">
              <a:rPr lang="en-GB" smtClean="0"/>
              <a:t>11/12/2023</a:t>
            </a:fld>
            <a:endParaRPr lang="en-GB"/>
          </a:p>
        </p:txBody>
      </p:sp>
      <p:sp>
        <p:nvSpPr>
          <p:cNvPr id="5" name="Footer Placeholder 4">
            <a:extLst>
              <a:ext uri="{FF2B5EF4-FFF2-40B4-BE49-F238E27FC236}">
                <a16:creationId xmlns:a16="http://schemas.microsoft.com/office/drawing/2014/main" id="{3E675969-FA9C-46CB-9977-39902E2DF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C9223F-5D33-4864-89E8-5E87A15ED9FD}"/>
              </a:ext>
            </a:extLst>
          </p:cNvPr>
          <p:cNvSpPr>
            <a:spLocks noGrp="1"/>
          </p:cNvSpPr>
          <p:nvPr>
            <p:ph type="sldNum" sz="quarter" idx="12"/>
          </p:nvPr>
        </p:nvSpPr>
        <p:spPr/>
        <p:txBody>
          <a:bodyPr/>
          <a:lstStyle/>
          <a:p>
            <a:fld id="{BFFAC406-4625-4649-81C4-F5475265AFF4}" type="slidenum">
              <a:rPr lang="en-GB" smtClean="0"/>
              <a:t>‹#›</a:t>
            </a:fld>
            <a:endParaRPr lang="en-GB"/>
          </a:p>
        </p:txBody>
      </p:sp>
    </p:spTree>
    <p:extLst>
      <p:ext uri="{BB962C8B-B14F-4D97-AF65-F5344CB8AC3E}">
        <p14:creationId xmlns:p14="http://schemas.microsoft.com/office/powerpoint/2010/main" val="2998610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0254AB-24B0-4739-88F4-35FF330D9C59}" type="datetimeFigureOut">
              <a:rPr lang="es-ES" smtClean="0"/>
              <a:t>11/12/2023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28F22EB-E219-4611-B193-FE584E55F233}" type="slidenum">
              <a:rPr lang="es-ES" smtClean="0"/>
              <a:t>‹#›</a:t>
            </a:fld>
            <a:endParaRPr lang="es-ES"/>
          </a:p>
        </p:txBody>
      </p:sp>
    </p:spTree>
    <p:extLst>
      <p:ext uri="{BB962C8B-B14F-4D97-AF65-F5344CB8AC3E}">
        <p14:creationId xmlns:p14="http://schemas.microsoft.com/office/powerpoint/2010/main" val="2864568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0254AB-24B0-4739-88F4-35FF330D9C59}" type="datetimeFigureOut">
              <a:rPr lang="es-ES" smtClean="0"/>
              <a:t>11/12/2023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8F22EB-E219-4611-B193-FE584E55F233}" type="slidenum">
              <a:rPr lang="es-ES" smtClean="0"/>
              <a:t>‹#›</a:t>
            </a:fld>
            <a:endParaRPr lang="es-ES"/>
          </a:p>
        </p:txBody>
      </p:sp>
    </p:spTree>
    <p:extLst>
      <p:ext uri="{BB962C8B-B14F-4D97-AF65-F5344CB8AC3E}">
        <p14:creationId xmlns:p14="http://schemas.microsoft.com/office/powerpoint/2010/main" val="3070814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0254AB-24B0-4739-88F4-35FF330D9C59}" type="datetimeFigureOut">
              <a:rPr lang="es-ES" smtClean="0"/>
              <a:t>11/12/2023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8F22EB-E219-4611-B193-FE584E55F233}" type="slidenum">
              <a:rPr lang="es-ES" smtClean="0"/>
              <a:t>‹#›</a:t>
            </a:fld>
            <a:endParaRPr lang="es-ES"/>
          </a:p>
        </p:txBody>
      </p:sp>
    </p:spTree>
    <p:extLst>
      <p:ext uri="{BB962C8B-B14F-4D97-AF65-F5344CB8AC3E}">
        <p14:creationId xmlns:p14="http://schemas.microsoft.com/office/powerpoint/2010/main" val="1289212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61AC0-424E-BD41-B0D9-29A09E7B9C87}"/>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7FE7EEFA-6CB7-3D48-9F51-43A7F3666F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1948DD43-C30A-DF4E-A7A4-F94675AB6074}"/>
              </a:ext>
            </a:extLst>
          </p:cNvPr>
          <p:cNvSpPr>
            <a:spLocks noGrp="1"/>
          </p:cNvSpPr>
          <p:nvPr>
            <p:ph type="dt" sz="half" idx="10"/>
          </p:nvPr>
        </p:nvSpPr>
        <p:spPr/>
        <p:txBody>
          <a:bodyPr/>
          <a:lstStyle/>
          <a:p>
            <a:fld id="{FE89F11A-44B6-DA4B-8C3B-1EC72105E9A1}" type="datetimeFigureOut">
              <a:rPr lang="pt-PT" smtClean="0"/>
              <a:t>11/12/2023</a:t>
            </a:fld>
            <a:endParaRPr lang="pt-PT"/>
          </a:p>
        </p:txBody>
      </p:sp>
      <p:sp>
        <p:nvSpPr>
          <p:cNvPr id="5" name="Marcador de Posição do Rodapé 4">
            <a:extLst>
              <a:ext uri="{FF2B5EF4-FFF2-40B4-BE49-F238E27FC236}">
                <a16:creationId xmlns:a16="http://schemas.microsoft.com/office/drawing/2014/main" id="{5677D806-912A-9947-98B8-5156CDA445D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995A805B-6850-A74B-82BA-A10CC6A60859}"/>
              </a:ext>
            </a:extLst>
          </p:cNvPr>
          <p:cNvSpPr>
            <a:spLocks noGrp="1"/>
          </p:cNvSpPr>
          <p:nvPr>
            <p:ph type="sldNum" sz="quarter" idx="12"/>
          </p:nvPr>
        </p:nvSpPr>
        <p:spPr/>
        <p:txBody>
          <a:bodyPr/>
          <a:lstStyle/>
          <a:p>
            <a:fld id="{026E8BC8-7494-E74C-B835-7F6FFF03BCD2}" type="slidenum">
              <a:rPr lang="pt-PT" smtClean="0"/>
              <a:t>‹#›</a:t>
            </a:fld>
            <a:endParaRPr lang="pt-PT"/>
          </a:p>
        </p:txBody>
      </p:sp>
    </p:spTree>
    <p:extLst>
      <p:ext uri="{BB962C8B-B14F-4D97-AF65-F5344CB8AC3E}">
        <p14:creationId xmlns:p14="http://schemas.microsoft.com/office/powerpoint/2010/main" val="549521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613513-E5CC-BF4B-B4FE-59D20DEF79C8}"/>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B211992A-9447-6E41-84A4-F3774991B0C6}"/>
              </a:ext>
            </a:extLst>
          </p:cNvPr>
          <p:cNvSpPr>
            <a:spLocks noGrp="1"/>
          </p:cNvSpPr>
          <p:nvPr>
            <p:ph idx="1"/>
          </p:nvPr>
        </p:nvSpPr>
        <p:spPr/>
        <p:txBody>
          <a:bodyPr/>
          <a:lstStyle/>
          <a:p>
            <a:r>
              <a:rPr lang="pt-PT"/>
              <a:t>Editar os estilos de texto do Modelo Global
Segundo nível
Terceiro nível
Quarto nível
Quinto nível</a:t>
            </a:r>
          </a:p>
        </p:txBody>
      </p:sp>
      <p:sp>
        <p:nvSpPr>
          <p:cNvPr id="4" name="Marcador de Posição da Data 3">
            <a:extLst>
              <a:ext uri="{FF2B5EF4-FFF2-40B4-BE49-F238E27FC236}">
                <a16:creationId xmlns:a16="http://schemas.microsoft.com/office/drawing/2014/main" id="{CEEB30D7-EF5D-814E-95D3-5009BB9E3F51}"/>
              </a:ext>
            </a:extLst>
          </p:cNvPr>
          <p:cNvSpPr>
            <a:spLocks noGrp="1"/>
          </p:cNvSpPr>
          <p:nvPr>
            <p:ph type="dt" sz="half" idx="10"/>
          </p:nvPr>
        </p:nvSpPr>
        <p:spPr/>
        <p:txBody>
          <a:bodyPr/>
          <a:lstStyle/>
          <a:p>
            <a:fld id="{FE89F11A-44B6-DA4B-8C3B-1EC72105E9A1}" type="datetimeFigureOut">
              <a:rPr lang="pt-PT" smtClean="0"/>
              <a:t>11/12/2023</a:t>
            </a:fld>
            <a:endParaRPr lang="pt-PT"/>
          </a:p>
        </p:txBody>
      </p:sp>
      <p:sp>
        <p:nvSpPr>
          <p:cNvPr id="5" name="Marcador de Posição do Rodapé 4">
            <a:extLst>
              <a:ext uri="{FF2B5EF4-FFF2-40B4-BE49-F238E27FC236}">
                <a16:creationId xmlns:a16="http://schemas.microsoft.com/office/drawing/2014/main" id="{EDD104BB-6229-2E43-A3AA-76A21231E69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A3B97C24-6027-664E-B452-0C94173EBB49}"/>
              </a:ext>
            </a:extLst>
          </p:cNvPr>
          <p:cNvSpPr>
            <a:spLocks noGrp="1"/>
          </p:cNvSpPr>
          <p:nvPr>
            <p:ph type="sldNum" sz="quarter" idx="12"/>
          </p:nvPr>
        </p:nvSpPr>
        <p:spPr/>
        <p:txBody>
          <a:bodyPr/>
          <a:lstStyle/>
          <a:p>
            <a:fld id="{026E8BC8-7494-E74C-B835-7F6FFF03BCD2}" type="slidenum">
              <a:rPr lang="pt-PT" smtClean="0"/>
              <a:t>‹#›</a:t>
            </a:fld>
            <a:endParaRPr lang="pt-PT"/>
          </a:p>
        </p:txBody>
      </p:sp>
    </p:spTree>
    <p:extLst>
      <p:ext uri="{BB962C8B-B14F-4D97-AF65-F5344CB8AC3E}">
        <p14:creationId xmlns:p14="http://schemas.microsoft.com/office/powerpoint/2010/main" val="1468970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6746E-5FD9-B149-833A-E2096C2B8B70}"/>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534F89B0-AE3D-AE42-AFC0-20C715F3D7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pt-PT"/>
              <a:t>Editar os estilos de texto do Modelo Global
Segundo nível
Terceiro nível
Quarto nível
Quinto nível</a:t>
            </a:r>
          </a:p>
        </p:txBody>
      </p:sp>
      <p:sp>
        <p:nvSpPr>
          <p:cNvPr id="4" name="Marcador de Posição da Data 3">
            <a:extLst>
              <a:ext uri="{FF2B5EF4-FFF2-40B4-BE49-F238E27FC236}">
                <a16:creationId xmlns:a16="http://schemas.microsoft.com/office/drawing/2014/main" id="{423910D1-CA1E-764F-B5F2-FC983D6FE26F}"/>
              </a:ext>
            </a:extLst>
          </p:cNvPr>
          <p:cNvSpPr>
            <a:spLocks noGrp="1"/>
          </p:cNvSpPr>
          <p:nvPr>
            <p:ph type="dt" sz="half" idx="10"/>
          </p:nvPr>
        </p:nvSpPr>
        <p:spPr/>
        <p:txBody>
          <a:bodyPr/>
          <a:lstStyle/>
          <a:p>
            <a:fld id="{FE89F11A-44B6-DA4B-8C3B-1EC72105E9A1}" type="datetimeFigureOut">
              <a:rPr lang="pt-PT" smtClean="0"/>
              <a:t>11/12/2023</a:t>
            </a:fld>
            <a:endParaRPr lang="pt-PT"/>
          </a:p>
        </p:txBody>
      </p:sp>
      <p:sp>
        <p:nvSpPr>
          <p:cNvPr id="5" name="Marcador de Posição do Rodapé 4">
            <a:extLst>
              <a:ext uri="{FF2B5EF4-FFF2-40B4-BE49-F238E27FC236}">
                <a16:creationId xmlns:a16="http://schemas.microsoft.com/office/drawing/2014/main" id="{EEEF2939-E7B6-2243-82AC-84075298296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7AB2128-1663-8A4A-9856-5BAD358F717C}"/>
              </a:ext>
            </a:extLst>
          </p:cNvPr>
          <p:cNvSpPr>
            <a:spLocks noGrp="1"/>
          </p:cNvSpPr>
          <p:nvPr>
            <p:ph type="sldNum" sz="quarter" idx="12"/>
          </p:nvPr>
        </p:nvSpPr>
        <p:spPr/>
        <p:txBody>
          <a:bodyPr/>
          <a:lstStyle/>
          <a:p>
            <a:fld id="{026E8BC8-7494-E74C-B835-7F6FFF03BCD2}" type="slidenum">
              <a:rPr lang="pt-PT" smtClean="0"/>
              <a:t>‹#›</a:t>
            </a:fld>
            <a:endParaRPr lang="pt-PT"/>
          </a:p>
        </p:txBody>
      </p:sp>
    </p:spTree>
    <p:extLst>
      <p:ext uri="{BB962C8B-B14F-4D97-AF65-F5344CB8AC3E}">
        <p14:creationId xmlns:p14="http://schemas.microsoft.com/office/powerpoint/2010/main" val="3926029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F7888-D99B-E149-B72F-732835DE1AF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9D984A06-D91B-EA48-94FC-15E14C220222}"/>
              </a:ext>
            </a:extLst>
          </p:cNvPr>
          <p:cNvSpPr>
            <a:spLocks noGrp="1"/>
          </p:cNvSpPr>
          <p:nvPr>
            <p:ph sz="half" idx="1"/>
          </p:nvPr>
        </p:nvSpPr>
        <p:spPr>
          <a:xfrm>
            <a:off x="838200" y="1825625"/>
            <a:ext cx="5181600" cy="4351338"/>
          </a:xfrm>
        </p:spPr>
        <p:txBody>
          <a:bodyPr/>
          <a:lstStyle/>
          <a:p>
            <a:r>
              <a:rPr lang="pt-PT"/>
              <a:t>Editar os estilos de texto do Modelo Global
Segundo nível
Terceiro nível
Quarto nível
Quinto nível</a:t>
            </a:r>
          </a:p>
        </p:txBody>
      </p:sp>
      <p:sp>
        <p:nvSpPr>
          <p:cNvPr id="4" name="Marcador de Posição de Conteúdo 3">
            <a:extLst>
              <a:ext uri="{FF2B5EF4-FFF2-40B4-BE49-F238E27FC236}">
                <a16:creationId xmlns:a16="http://schemas.microsoft.com/office/drawing/2014/main" id="{04985E16-8405-724F-AE2A-8A40452749F4}"/>
              </a:ext>
            </a:extLst>
          </p:cNvPr>
          <p:cNvSpPr>
            <a:spLocks noGrp="1"/>
          </p:cNvSpPr>
          <p:nvPr>
            <p:ph sz="half" idx="2"/>
          </p:nvPr>
        </p:nvSpPr>
        <p:spPr>
          <a:xfrm>
            <a:off x="6172200" y="1825625"/>
            <a:ext cx="5181600" cy="4351338"/>
          </a:xfrm>
        </p:spPr>
        <p:txBody>
          <a:bodyPr/>
          <a:lstStyle/>
          <a:p>
            <a:r>
              <a:rPr lang="pt-PT"/>
              <a:t>Editar os estilos de texto do Modelo Global
Segundo nível
Terceiro nível
Quarto nível
Quinto nível</a:t>
            </a:r>
          </a:p>
        </p:txBody>
      </p:sp>
      <p:sp>
        <p:nvSpPr>
          <p:cNvPr id="5" name="Marcador de Posição da Data 4">
            <a:extLst>
              <a:ext uri="{FF2B5EF4-FFF2-40B4-BE49-F238E27FC236}">
                <a16:creationId xmlns:a16="http://schemas.microsoft.com/office/drawing/2014/main" id="{8BC8935C-9D2C-B840-91FC-FDBEA9291B55}"/>
              </a:ext>
            </a:extLst>
          </p:cNvPr>
          <p:cNvSpPr>
            <a:spLocks noGrp="1"/>
          </p:cNvSpPr>
          <p:nvPr>
            <p:ph type="dt" sz="half" idx="10"/>
          </p:nvPr>
        </p:nvSpPr>
        <p:spPr/>
        <p:txBody>
          <a:bodyPr/>
          <a:lstStyle/>
          <a:p>
            <a:fld id="{FE89F11A-44B6-DA4B-8C3B-1EC72105E9A1}" type="datetimeFigureOut">
              <a:rPr lang="pt-PT" smtClean="0"/>
              <a:t>11/12/2023</a:t>
            </a:fld>
            <a:endParaRPr lang="pt-PT"/>
          </a:p>
        </p:txBody>
      </p:sp>
      <p:sp>
        <p:nvSpPr>
          <p:cNvPr id="6" name="Marcador de Posição do Rodapé 5">
            <a:extLst>
              <a:ext uri="{FF2B5EF4-FFF2-40B4-BE49-F238E27FC236}">
                <a16:creationId xmlns:a16="http://schemas.microsoft.com/office/drawing/2014/main" id="{8D313E46-C3BC-A44D-BFAA-5E7B4BA88B15}"/>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69AEFE81-0F9E-104A-9DB6-B9A4E05A3A28}"/>
              </a:ext>
            </a:extLst>
          </p:cNvPr>
          <p:cNvSpPr>
            <a:spLocks noGrp="1"/>
          </p:cNvSpPr>
          <p:nvPr>
            <p:ph type="sldNum" sz="quarter" idx="12"/>
          </p:nvPr>
        </p:nvSpPr>
        <p:spPr/>
        <p:txBody>
          <a:bodyPr/>
          <a:lstStyle/>
          <a:p>
            <a:fld id="{026E8BC8-7494-E74C-B835-7F6FFF03BCD2}" type="slidenum">
              <a:rPr lang="pt-PT" smtClean="0"/>
              <a:t>‹#›</a:t>
            </a:fld>
            <a:endParaRPr lang="pt-PT"/>
          </a:p>
        </p:txBody>
      </p:sp>
    </p:spTree>
    <p:extLst>
      <p:ext uri="{BB962C8B-B14F-4D97-AF65-F5344CB8AC3E}">
        <p14:creationId xmlns:p14="http://schemas.microsoft.com/office/powerpoint/2010/main" val="1210446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9A517-71F0-A64A-9DA1-3CB542AF69F5}"/>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00C5CFE2-4B9F-474F-9D59-9E609905E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pt-PT"/>
              <a:t>Editar os estilos de texto do Modelo Global
Segundo nível
Terceiro nível
Quarto nível
Quinto nível</a:t>
            </a:r>
          </a:p>
        </p:txBody>
      </p:sp>
      <p:sp>
        <p:nvSpPr>
          <p:cNvPr id="4" name="Marcador de Posição de Conteúdo 3">
            <a:extLst>
              <a:ext uri="{FF2B5EF4-FFF2-40B4-BE49-F238E27FC236}">
                <a16:creationId xmlns:a16="http://schemas.microsoft.com/office/drawing/2014/main" id="{9A441F8B-E47A-564B-A0A7-7EE9F22EE71E}"/>
              </a:ext>
            </a:extLst>
          </p:cNvPr>
          <p:cNvSpPr>
            <a:spLocks noGrp="1"/>
          </p:cNvSpPr>
          <p:nvPr>
            <p:ph sz="half" idx="2"/>
          </p:nvPr>
        </p:nvSpPr>
        <p:spPr>
          <a:xfrm>
            <a:off x="839788" y="2505075"/>
            <a:ext cx="5157787" cy="3684588"/>
          </a:xfrm>
        </p:spPr>
        <p:txBody>
          <a:bodyPr/>
          <a:lstStyle/>
          <a:p>
            <a:r>
              <a:rPr lang="pt-PT"/>
              <a:t>Editar os estilos de texto do Modelo Global
Segundo nível
Terceiro nível
Quarto nível
Quinto nível</a:t>
            </a:r>
          </a:p>
        </p:txBody>
      </p:sp>
      <p:sp>
        <p:nvSpPr>
          <p:cNvPr id="5" name="Marcador de Posição do Texto 4">
            <a:extLst>
              <a:ext uri="{FF2B5EF4-FFF2-40B4-BE49-F238E27FC236}">
                <a16:creationId xmlns:a16="http://schemas.microsoft.com/office/drawing/2014/main" id="{23CF8994-39E9-CC44-A17C-B191B671E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pt-PT"/>
              <a:t>Editar os estilos de texto do Modelo Global
Segundo nível
Terceiro nível
Quarto nível
Quinto nível</a:t>
            </a:r>
          </a:p>
        </p:txBody>
      </p:sp>
      <p:sp>
        <p:nvSpPr>
          <p:cNvPr id="6" name="Marcador de Posição de Conteúdo 5">
            <a:extLst>
              <a:ext uri="{FF2B5EF4-FFF2-40B4-BE49-F238E27FC236}">
                <a16:creationId xmlns:a16="http://schemas.microsoft.com/office/drawing/2014/main" id="{43D9257D-1301-044E-A7E7-CFC2777123B5}"/>
              </a:ext>
            </a:extLst>
          </p:cNvPr>
          <p:cNvSpPr>
            <a:spLocks noGrp="1"/>
          </p:cNvSpPr>
          <p:nvPr>
            <p:ph sz="quarter" idx="4"/>
          </p:nvPr>
        </p:nvSpPr>
        <p:spPr>
          <a:xfrm>
            <a:off x="6172200" y="2505075"/>
            <a:ext cx="5183188" cy="3684588"/>
          </a:xfrm>
        </p:spPr>
        <p:txBody>
          <a:bodyPr/>
          <a:lstStyle/>
          <a:p>
            <a:r>
              <a:rPr lang="pt-PT"/>
              <a:t>Editar os estilos de texto do Modelo Global
Segundo nível
Terceiro nível
Quarto nível
Quinto nível</a:t>
            </a:r>
          </a:p>
        </p:txBody>
      </p:sp>
      <p:sp>
        <p:nvSpPr>
          <p:cNvPr id="7" name="Marcador de Posição da Data 6">
            <a:extLst>
              <a:ext uri="{FF2B5EF4-FFF2-40B4-BE49-F238E27FC236}">
                <a16:creationId xmlns:a16="http://schemas.microsoft.com/office/drawing/2014/main" id="{F4A53F7E-7076-2E4B-BC33-19C4A1BB71BF}"/>
              </a:ext>
            </a:extLst>
          </p:cNvPr>
          <p:cNvSpPr>
            <a:spLocks noGrp="1"/>
          </p:cNvSpPr>
          <p:nvPr>
            <p:ph type="dt" sz="half" idx="10"/>
          </p:nvPr>
        </p:nvSpPr>
        <p:spPr/>
        <p:txBody>
          <a:bodyPr/>
          <a:lstStyle/>
          <a:p>
            <a:fld id="{FE89F11A-44B6-DA4B-8C3B-1EC72105E9A1}" type="datetimeFigureOut">
              <a:rPr lang="pt-PT" smtClean="0"/>
              <a:t>11/12/2023</a:t>
            </a:fld>
            <a:endParaRPr lang="pt-PT"/>
          </a:p>
        </p:txBody>
      </p:sp>
      <p:sp>
        <p:nvSpPr>
          <p:cNvPr id="8" name="Marcador de Posição do Rodapé 7">
            <a:extLst>
              <a:ext uri="{FF2B5EF4-FFF2-40B4-BE49-F238E27FC236}">
                <a16:creationId xmlns:a16="http://schemas.microsoft.com/office/drawing/2014/main" id="{70AE2680-BB11-0043-9D74-1E7623D55413}"/>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8939FEF1-F0EB-FF46-8070-CA9EB1A60CDC}"/>
              </a:ext>
            </a:extLst>
          </p:cNvPr>
          <p:cNvSpPr>
            <a:spLocks noGrp="1"/>
          </p:cNvSpPr>
          <p:nvPr>
            <p:ph type="sldNum" sz="quarter" idx="12"/>
          </p:nvPr>
        </p:nvSpPr>
        <p:spPr/>
        <p:txBody>
          <a:bodyPr/>
          <a:lstStyle/>
          <a:p>
            <a:fld id="{026E8BC8-7494-E74C-B835-7F6FFF03BCD2}" type="slidenum">
              <a:rPr lang="pt-PT" smtClean="0"/>
              <a:t>‹#›</a:t>
            </a:fld>
            <a:endParaRPr lang="pt-PT"/>
          </a:p>
        </p:txBody>
      </p:sp>
    </p:spTree>
    <p:extLst>
      <p:ext uri="{BB962C8B-B14F-4D97-AF65-F5344CB8AC3E}">
        <p14:creationId xmlns:p14="http://schemas.microsoft.com/office/powerpoint/2010/main" val="1715414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A36145-913A-DE45-9D7F-6534D32B9E29}"/>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5A6AA197-5234-954F-919E-435C3ECE0087}"/>
              </a:ext>
            </a:extLst>
          </p:cNvPr>
          <p:cNvSpPr>
            <a:spLocks noGrp="1"/>
          </p:cNvSpPr>
          <p:nvPr>
            <p:ph type="dt" sz="half" idx="10"/>
          </p:nvPr>
        </p:nvSpPr>
        <p:spPr/>
        <p:txBody>
          <a:bodyPr/>
          <a:lstStyle/>
          <a:p>
            <a:fld id="{FE89F11A-44B6-DA4B-8C3B-1EC72105E9A1}" type="datetimeFigureOut">
              <a:rPr lang="pt-PT" smtClean="0"/>
              <a:t>11/12/2023</a:t>
            </a:fld>
            <a:endParaRPr lang="pt-PT"/>
          </a:p>
        </p:txBody>
      </p:sp>
      <p:sp>
        <p:nvSpPr>
          <p:cNvPr id="4" name="Marcador de Posição do Rodapé 3">
            <a:extLst>
              <a:ext uri="{FF2B5EF4-FFF2-40B4-BE49-F238E27FC236}">
                <a16:creationId xmlns:a16="http://schemas.microsoft.com/office/drawing/2014/main" id="{2E149563-D7CC-2D45-B03C-FFC6C6E4DB4D}"/>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B23ECB46-5C5E-A347-920F-3431DE35C79C}"/>
              </a:ext>
            </a:extLst>
          </p:cNvPr>
          <p:cNvSpPr>
            <a:spLocks noGrp="1"/>
          </p:cNvSpPr>
          <p:nvPr>
            <p:ph type="sldNum" sz="quarter" idx="12"/>
          </p:nvPr>
        </p:nvSpPr>
        <p:spPr/>
        <p:txBody>
          <a:bodyPr/>
          <a:lstStyle/>
          <a:p>
            <a:fld id="{026E8BC8-7494-E74C-B835-7F6FFF03BCD2}" type="slidenum">
              <a:rPr lang="pt-PT" smtClean="0"/>
              <a:t>‹#›</a:t>
            </a:fld>
            <a:endParaRPr lang="pt-PT"/>
          </a:p>
        </p:txBody>
      </p:sp>
    </p:spTree>
    <p:extLst>
      <p:ext uri="{BB962C8B-B14F-4D97-AF65-F5344CB8AC3E}">
        <p14:creationId xmlns:p14="http://schemas.microsoft.com/office/powerpoint/2010/main" val="2463550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F6953A7E-90D2-6A4A-A448-684836955AB8}"/>
              </a:ext>
            </a:extLst>
          </p:cNvPr>
          <p:cNvSpPr>
            <a:spLocks noGrp="1"/>
          </p:cNvSpPr>
          <p:nvPr>
            <p:ph type="dt" sz="half" idx="10"/>
          </p:nvPr>
        </p:nvSpPr>
        <p:spPr/>
        <p:txBody>
          <a:bodyPr/>
          <a:lstStyle/>
          <a:p>
            <a:fld id="{FE89F11A-44B6-DA4B-8C3B-1EC72105E9A1}" type="datetimeFigureOut">
              <a:rPr lang="pt-PT" smtClean="0"/>
              <a:t>11/12/2023</a:t>
            </a:fld>
            <a:endParaRPr lang="pt-PT"/>
          </a:p>
        </p:txBody>
      </p:sp>
      <p:sp>
        <p:nvSpPr>
          <p:cNvPr id="3" name="Marcador de Posição do Rodapé 2">
            <a:extLst>
              <a:ext uri="{FF2B5EF4-FFF2-40B4-BE49-F238E27FC236}">
                <a16:creationId xmlns:a16="http://schemas.microsoft.com/office/drawing/2014/main" id="{2AD83663-83D4-8845-80CF-3FB72234ACAC}"/>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E8B1827D-C601-0B4A-893D-B5F2319A83D3}"/>
              </a:ext>
            </a:extLst>
          </p:cNvPr>
          <p:cNvSpPr>
            <a:spLocks noGrp="1"/>
          </p:cNvSpPr>
          <p:nvPr>
            <p:ph type="sldNum" sz="quarter" idx="12"/>
          </p:nvPr>
        </p:nvSpPr>
        <p:spPr/>
        <p:txBody>
          <a:bodyPr/>
          <a:lstStyle/>
          <a:p>
            <a:fld id="{026E8BC8-7494-E74C-B835-7F6FFF03BCD2}" type="slidenum">
              <a:rPr lang="pt-PT" smtClean="0"/>
              <a:t>‹#›</a:t>
            </a:fld>
            <a:endParaRPr lang="pt-PT"/>
          </a:p>
        </p:txBody>
      </p:sp>
    </p:spTree>
    <p:extLst>
      <p:ext uri="{BB962C8B-B14F-4D97-AF65-F5344CB8AC3E}">
        <p14:creationId xmlns:p14="http://schemas.microsoft.com/office/powerpoint/2010/main" val="306204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A4C8-C414-4F5B-A17F-35AC645532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34503C-E877-461A-9A36-921FB3D1AB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D0BEF2-0180-4871-9BCD-F05FCA7E5C58}"/>
              </a:ext>
            </a:extLst>
          </p:cNvPr>
          <p:cNvSpPr>
            <a:spLocks noGrp="1"/>
          </p:cNvSpPr>
          <p:nvPr>
            <p:ph type="dt" sz="half" idx="10"/>
          </p:nvPr>
        </p:nvSpPr>
        <p:spPr/>
        <p:txBody>
          <a:bodyPr/>
          <a:lstStyle/>
          <a:p>
            <a:fld id="{2251FC5F-AA96-471A-82E0-09FB4EDB0432}" type="datetimeFigureOut">
              <a:rPr lang="en-GB" smtClean="0"/>
              <a:t>11/12/2023</a:t>
            </a:fld>
            <a:endParaRPr lang="en-GB"/>
          </a:p>
        </p:txBody>
      </p:sp>
      <p:sp>
        <p:nvSpPr>
          <p:cNvPr id="5" name="Footer Placeholder 4">
            <a:extLst>
              <a:ext uri="{FF2B5EF4-FFF2-40B4-BE49-F238E27FC236}">
                <a16:creationId xmlns:a16="http://schemas.microsoft.com/office/drawing/2014/main" id="{5C3D4E48-6E6B-4099-BFED-53044ECF5D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772111-A28B-4755-BD67-DE9F3E1281AD}"/>
              </a:ext>
            </a:extLst>
          </p:cNvPr>
          <p:cNvSpPr>
            <a:spLocks noGrp="1"/>
          </p:cNvSpPr>
          <p:nvPr>
            <p:ph type="sldNum" sz="quarter" idx="12"/>
          </p:nvPr>
        </p:nvSpPr>
        <p:spPr/>
        <p:txBody>
          <a:bodyPr/>
          <a:lstStyle/>
          <a:p>
            <a:fld id="{BFFAC406-4625-4649-81C4-F5475265AFF4}" type="slidenum">
              <a:rPr lang="en-GB" smtClean="0"/>
              <a:t>‹#›</a:t>
            </a:fld>
            <a:endParaRPr lang="en-GB"/>
          </a:p>
        </p:txBody>
      </p:sp>
    </p:spTree>
    <p:extLst>
      <p:ext uri="{BB962C8B-B14F-4D97-AF65-F5344CB8AC3E}">
        <p14:creationId xmlns:p14="http://schemas.microsoft.com/office/powerpoint/2010/main" val="1520409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B1A6E-6052-9645-820C-F2020B57D4D1}"/>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841428C6-63A8-0140-931A-EB961F28FB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pt-PT"/>
              <a:t>Editar os estilos de texto do Modelo Global
Segundo nível
Terceiro nível
Quarto nível
Quinto nível</a:t>
            </a:r>
          </a:p>
        </p:txBody>
      </p:sp>
      <p:sp>
        <p:nvSpPr>
          <p:cNvPr id="4" name="Marcador de Posição do Texto 3">
            <a:extLst>
              <a:ext uri="{FF2B5EF4-FFF2-40B4-BE49-F238E27FC236}">
                <a16:creationId xmlns:a16="http://schemas.microsoft.com/office/drawing/2014/main" id="{044445EE-06E8-4447-ADE2-0A59C0F57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t-PT"/>
              <a:t>Editar os estilos de texto do Modelo Global
Segundo nível
Terceiro nível
Quarto nível
Quinto nível</a:t>
            </a:r>
          </a:p>
        </p:txBody>
      </p:sp>
      <p:sp>
        <p:nvSpPr>
          <p:cNvPr id="5" name="Marcador de Posição da Data 4">
            <a:extLst>
              <a:ext uri="{FF2B5EF4-FFF2-40B4-BE49-F238E27FC236}">
                <a16:creationId xmlns:a16="http://schemas.microsoft.com/office/drawing/2014/main" id="{2281AD76-5895-E145-B68F-F8CDB86F3667}"/>
              </a:ext>
            </a:extLst>
          </p:cNvPr>
          <p:cNvSpPr>
            <a:spLocks noGrp="1"/>
          </p:cNvSpPr>
          <p:nvPr>
            <p:ph type="dt" sz="half" idx="10"/>
          </p:nvPr>
        </p:nvSpPr>
        <p:spPr/>
        <p:txBody>
          <a:bodyPr/>
          <a:lstStyle/>
          <a:p>
            <a:fld id="{FE89F11A-44B6-DA4B-8C3B-1EC72105E9A1}" type="datetimeFigureOut">
              <a:rPr lang="pt-PT" smtClean="0"/>
              <a:t>11/12/2023</a:t>
            </a:fld>
            <a:endParaRPr lang="pt-PT"/>
          </a:p>
        </p:txBody>
      </p:sp>
      <p:sp>
        <p:nvSpPr>
          <p:cNvPr id="6" name="Marcador de Posição do Rodapé 5">
            <a:extLst>
              <a:ext uri="{FF2B5EF4-FFF2-40B4-BE49-F238E27FC236}">
                <a16:creationId xmlns:a16="http://schemas.microsoft.com/office/drawing/2014/main" id="{94DBC648-8CE8-F84B-906F-685C8CD28A24}"/>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AEA44AED-099D-054E-B1E6-F933B270FA72}"/>
              </a:ext>
            </a:extLst>
          </p:cNvPr>
          <p:cNvSpPr>
            <a:spLocks noGrp="1"/>
          </p:cNvSpPr>
          <p:nvPr>
            <p:ph type="sldNum" sz="quarter" idx="12"/>
          </p:nvPr>
        </p:nvSpPr>
        <p:spPr/>
        <p:txBody>
          <a:bodyPr/>
          <a:lstStyle/>
          <a:p>
            <a:fld id="{026E8BC8-7494-E74C-B835-7F6FFF03BCD2}" type="slidenum">
              <a:rPr lang="pt-PT" smtClean="0"/>
              <a:t>‹#›</a:t>
            </a:fld>
            <a:endParaRPr lang="pt-PT"/>
          </a:p>
        </p:txBody>
      </p:sp>
    </p:spTree>
    <p:extLst>
      <p:ext uri="{BB962C8B-B14F-4D97-AF65-F5344CB8AC3E}">
        <p14:creationId xmlns:p14="http://schemas.microsoft.com/office/powerpoint/2010/main" val="391268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D2322-A864-6B4E-8711-681D8C74855B}"/>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1B3CA854-3740-594D-A75B-D8AD06A43E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9D180CEE-9045-8145-A416-67F895E91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t-PT"/>
              <a:t>Editar os estilos de texto do Modelo Global
Segundo nível
Terceiro nível
Quarto nível
Quinto nível</a:t>
            </a:r>
          </a:p>
        </p:txBody>
      </p:sp>
      <p:sp>
        <p:nvSpPr>
          <p:cNvPr id="5" name="Marcador de Posição da Data 4">
            <a:extLst>
              <a:ext uri="{FF2B5EF4-FFF2-40B4-BE49-F238E27FC236}">
                <a16:creationId xmlns:a16="http://schemas.microsoft.com/office/drawing/2014/main" id="{6E94F0BA-7C10-884D-B22B-27C25AAD53AD}"/>
              </a:ext>
            </a:extLst>
          </p:cNvPr>
          <p:cNvSpPr>
            <a:spLocks noGrp="1"/>
          </p:cNvSpPr>
          <p:nvPr>
            <p:ph type="dt" sz="half" idx="10"/>
          </p:nvPr>
        </p:nvSpPr>
        <p:spPr/>
        <p:txBody>
          <a:bodyPr/>
          <a:lstStyle/>
          <a:p>
            <a:fld id="{FE89F11A-44B6-DA4B-8C3B-1EC72105E9A1}" type="datetimeFigureOut">
              <a:rPr lang="pt-PT" smtClean="0"/>
              <a:t>11/12/2023</a:t>
            </a:fld>
            <a:endParaRPr lang="pt-PT"/>
          </a:p>
        </p:txBody>
      </p:sp>
      <p:sp>
        <p:nvSpPr>
          <p:cNvPr id="6" name="Marcador de Posição do Rodapé 5">
            <a:extLst>
              <a:ext uri="{FF2B5EF4-FFF2-40B4-BE49-F238E27FC236}">
                <a16:creationId xmlns:a16="http://schemas.microsoft.com/office/drawing/2014/main" id="{13D29831-2C81-3E43-BE17-507FCCCDA82A}"/>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29DD79B0-23E7-D74F-B88E-2B46B7ED96E0}"/>
              </a:ext>
            </a:extLst>
          </p:cNvPr>
          <p:cNvSpPr>
            <a:spLocks noGrp="1"/>
          </p:cNvSpPr>
          <p:nvPr>
            <p:ph type="sldNum" sz="quarter" idx="12"/>
          </p:nvPr>
        </p:nvSpPr>
        <p:spPr/>
        <p:txBody>
          <a:bodyPr/>
          <a:lstStyle/>
          <a:p>
            <a:fld id="{026E8BC8-7494-E74C-B835-7F6FFF03BCD2}" type="slidenum">
              <a:rPr lang="pt-PT" smtClean="0"/>
              <a:t>‹#›</a:t>
            </a:fld>
            <a:endParaRPr lang="pt-PT"/>
          </a:p>
        </p:txBody>
      </p:sp>
    </p:spTree>
    <p:extLst>
      <p:ext uri="{BB962C8B-B14F-4D97-AF65-F5344CB8AC3E}">
        <p14:creationId xmlns:p14="http://schemas.microsoft.com/office/powerpoint/2010/main" val="3231119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6542AD-CD3C-6046-9FBA-98CDCA352275}"/>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18C13C61-987A-E545-BCB3-C57AF9CABF7E}"/>
              </a:ext>
            </a:extLst>
          </p:cNvPr>
          <p:cNvSpPr>
            <a:spLocks noGrp="1"/>
          </p:cNvSpPr>
          <p:nvPr>
            <p:ph type="body" orient="vert" idx="1"/>
          </p:nvPr>
        </p:nvSpPr>
        <p:spPr/>
        <p:txBody>
          <a:bodyPr vert="eaVert"/>
          <a:lstStyle/>
          <a:p>
            <a:r>
              <a:rPr lang="pt-PT"/>
              <a:t>Editar os estilos de texto do Modelo Global
Segundo nível
Terceiro nível
Quarto nível
Quinto nível</a:t>
            </a:r>
          </a:p>
        </p:txBody>
      </p:sp>
      <p:sp>
        <p:nvSpPr>
          <p:cNvPr id="4" name="Marcador de Posição da Data 3">
            <a:extLst>
              <a:ext uri="{FF2B5EF4-FFF2-40B4-BE49-F238E27FC236}">
                <a16:creationId xmlns:a16="http://schemas.microsoft.com/office/drawing/2014/main" id="{BF5C8FBB-6D98-1B49-A043-1EEA1A352F51}"/>
              </a:ext>
            </a:extLst>
          </p:cNvPr>
          <p:cNvSpPr>
            <a:spLocks noGrp="1"/>
          </p:cNvSpPr>
          <p:nvPr>
            <p:ph type="dt" sz="half" idx="10"/>
          </p:nvPr>
        </p:nvSpPr>
        <p:spPr/>
        <p:txBody>
          <a:bodyPr/>
          <a:lstStyle/>
          <a:p>
            <a:fld id="{FE89F11A-44B6-DA4B-8C3B-1EC72105E9A1}" type="datetimeFigureOut">
              <a:rPr lang="pt-PT" smtClean="0"/>
              <a:t>11/12/2023</a:t>
            </a:fld>
            <a:endParaRPr lang="pt-PT"/>
          </a:p>
        </p:txBody>
      </p:sp>
      <p:sp>
        <p:nvSpPr>
          <p:cNvPr id="5" name="Marcador de Posição do Rodapé 4">
            <a:extLst>
              <a:ext uri="{FF2B5EF4-FFF2-40B4-BE49-F238E27FC236}">
                <a16:creationId xmlns:a16="http://schemas.microsoft.com/office/drawing/2014/main" id="{4CBE61D4-B2B1-3D4A-8666-EA6F46F9091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B99EDDF-1818-124F-ACFF-F38B0C71D0F9}"/>
              </a:ext>
            </a:extLst>
          </p:cNvPr>
          <p:cNvSpPr>
            <a:spLocks noGrp="1"/>
          </p:cNvSpPr>
          <p:nvPr>
            <p:ph type="sldNum" sz="quarter" idx="12"/>
          </p:nvPr>
        </p:nvSpPr>
        <p:spPr/>
        <p:txBody>
          <a:bodyPr/>
          <a:lstStyle/>
          <a:p>
            <a:fld id="{026E8BC8-7494-E74C-B835-7F6FFF03BCD2}" type="slidenum">
              <a:rPr lang="pt-PT" smtClean="0"/>
              <a:t>‹#›</a:t>
            </a:fld>
            <a:endParaRPr lang="pt-PT"/>
          </a:p>
        </p:txBody>
      </p:sp>
    </p:spTree>
    <p:extLst>
      <p:ext uri="{BB962C8B-B14F-4D97-AF65-F5344CB8AC3E}">
        <p14:creationId xmlns:p14="http://schemas.microsoft.com/office/powerpoint/2010/main" val="1405329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A7315C-8E9B-304C-A14B-0AC6CE5618C9}"/>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FA959BF3-E2B0-FF42-B9AC-852CF107216F}"/>
              </a:ext>
            </a:extLst>
          </p:cNvPr>
          <p:cNvSpPr>
            <a:spLocks noGrp="1"/>
          </p:cNvSpPr>
          <p:nvPr>
            <p:ph type="body" orient="vert" idx="1"/>
          </p:nvPr>
        </p:nvSpPr>
        <p:spPr>
          <a:xfrm>
            <a:off x="838200" y="365125"/>
            <a:ext cx="7734300" cy="5811838"/>
          </a:xfrm>
        </p:spPr>
        <p:txBody>
          <a:bodyPr vert="eaVert"/>
          <a:lstStyle/>
          <a:p>
            <a:r>
              <a:rPr lang="pt-PT"/>
              <a:t>Editar os estilos de texto do Modelo Global
Segundo nível
Terceiro nível
Quarto nível
Quinto nível</a:t>
            </a:r>
          </a:p>
        </p:txBody>
      </p:sp>
      <p:sp>
        <p:nvSpPr>
          <p:cNvPr id="4" name="Marcador de Posição da Data 3">
            <a:extLst>
              <a:ext uri="{FF2B5EF4-FFF2-40B4-BE49-F238E27FC236}">
                <a16:creationId xmlns:a16="http://schemas.microsoft.com/office/drawing/2014/main" id="{572A4A12-D9C0-324E-BDB3-611FF4E392AE}"/>
              </a:ext>
            </a:extLst>
          </p:cNvPr>
          <p:cNvSpPr>
            <a:spLocks noGrp="1"/>
          </p:cNvSpPr>
          <p:nvPr>
            <p:ph type="dt" sz="half" idx="10"/>
          </p:nvPr>
        </p:nvSpPr>
        <p:spPr/>
        <p:txBody>
          <a:bodyPr/>
          <a:lstStyle/>
          <a:p>
            <a:fld id="{FE89F11A-44B6-DA4B-8C3B-1EC72105E9A1}" type="datetimeFigureOut">
              <a:rPr lang="pt-PT" smtClean="0"/>
              <a:t>11/12/2023</a:t>
            </a:fld>
            <a:endParaRPr lang="pt-PT"/>
          </a:p>
        </p:txBody>
      </p:sp>
      <p:sp>
        <p:nvSpPr>
          <p:cNvPr id="5" name="Marcador de Posição do Rodapé 4">
            <a:extLst>
              <a:ext uri="{FF2B5EF4-FFF2-40B4-BE49-F238E27FC236}">
                <a16:creationId xmlns:a16="http://schemas.microsoft.com/office/drawing/2014/main" id="{06A882D3-39A7-414A-A20C-BE95B1AC7A4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5AC2839-8546-614E-82C6-D5FDE606768F}"/>
              </a:ext>
            </a:extLst>
          </p:cNvPr>
          <p:cNvSpPr>
            <a:spLocks noGrp="1"/>
          </p:cNvSpPr>
          <p:nvPr>
            <p:ph type="sldNum" sz="quarter" idx="12"/>
          </p:nvPr>
        </p:nvSpPr>
        <p:spPr/>
        <p:txBody>
          <a:bodyPr/>
          <a:lstStyle/>
          <a:p>
            <a:fld id="{026E8BC8-7494-E74C-B835-7F6FFF03BCD2}" type="slidenum">
              <a:rPr lang="pt-PT" smtClean="0"/>
              <a:t>‹#›</a:t>
            </a:fld>
            <a:endParaRPr lang="pt-PT"/>
          </a:p>
        </p:txBody>
      </p:sp>
    </p:spTree>
    <p:extLst>
      <p:ext uri="{BB962C8B-B14F-4D97-AF65-F5344CB8AC3E}">
        <p14:creationId xmlns:p14="http://schemas.microsoft.com/office/powerpoint/2010/main" val="76101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8761-FEC5-4646-8E36-5429631F45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061E99-7F66-4C6A-8429-EF957E1688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B1923D-E380-4072-88D7-B3CAC2A0D7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224B45-FD1C-4BBB-BA2D-AA20FFD876C2}"/>
              </a:ext>
            </a:extLst>
          </p:cNvPr>
          <p:cNvSpPr>
            <a:spLocks noGrp="1"/>
          </p:cNvSpPr>
          <p:nvPr>
            <p:ph type="dt" sz="half" idx="10"/>
          </p:nvPr>
        </p:nvSpPr>
        <p:spPr/>
        <p:txBody>
          <a:bodyPr/>
          <a:lstStyle/>
          <a:p>
            <a:fld id="{2251FC5F-AA96-471A-82E0-09FB4EDB0432}" type="datetimeFigureOut">
              <a:rPr lang="en-GB" smtClean="0"/>
              <a:t>11/12/2023</a:t>
            </a:fld>
            <a:endParaRPr lang="en-GB"/>
          </a:p>
        </p:txBody>
      </p:sp>
      <p:sp>
        <p:nvSpPr>
          <p:cNvPr id="6" name="Footer Placeholder 5">
            <a:extLst>
              <a:ext uri="{FF2B5EF4-FFF2-40B4-BE49-F238E27FC236}">
                <a16:creationId xmlns:a16="http://schemas.microsoft.com/office/drawing/2014/main" id="{AEAEDF4F-760F-47D4-A9A9-648A840559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BD0CF7-FE51-4E75-B654-77ED7D008B5B}"/>
              </a:ext>
            </a:extLst>
          </p:cNvPr>
          <p:cNvSpPr>
            <a:spLocks noGrp="1"/>
          </p:cNvSpPr>
          <p:nvPr>
            <p:ph type="sldNum" sz="quarter" idx="12"/>
          </p:nvPr>
        </p:nvSpPr>
        <p:spPr/>
        <p:txBody>
          <a:bodyPr/>
          <a:lstStyle/>
          <a:p>
            <a:fld id="{BFFAC406-4625-4649-81C4-F5475265AFF4}" type="slidenum">
              <a:rPr lang="en-GB" smtClean="0"/>
              <a:t>‹#›</a:t>
            </a:fld>
            <a:endParaRPr lang="en-GB"/>
          </a:p>
        </p:txBody>
      </p:sp>
    </p:spTree>
    <p:extLst>
      <p:ext uri="{BB962C8B-B14F-4D97-AF65-F5344CB8AC3E}">
        <p14:creationId xmlns:p14="http://schemas.microsoft.com/office/powerpoint/2010/main" val="310148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A24F-1889-449C-8BD2-E4223A30A1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C50A22-9129-4007-8522-5160EFCEE4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A49614-41CC-4364-97C2-92C46DB546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C4EAEE-6287-46E9-A895-CDD11B00B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ED8362-134E-4FA0-B17B-58DB88E37D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BD07CB-C7E2-4D30-BE4A-A0D6E31E0328}"/>
              </a:ext>
            </a:extLst>
          </p:cNvPr>
          <p:cNvSpPr>
            <a:spLocks noGrp="1"/>
          </p:cNvSpPr>
          <p:nvPr>
            <p:ph type="dt" sz="half" idx="10"/>
          </p:nvPr>
        </p:nvSpPr>
        <p:spPr/>
        <p:txBody>
          <a:bodyPr/>
          <a:lstStyle/>
          <a:p>
            <a:fld id="{2251FC5F-AA96-471A-82E0-09FB4EDB0432}" type="datetimeFigureOut">
              <a:rPr lang="en-GB" smtClean="0"/>
              <a:t>11/12/2023</a:t>
            </a:fld>
            <a:endParaRPr lang="en-GB"/>
          </a:p>
        </p:txBody>
      </p:sp>
      <p:sp>
        <p:nvSpPr>
          <p:cNvPr id="8" name="Footer Placeholder 7">
            <a:extLst>
              <a:ext uri="{FF2B5EF4-FFF2-40B4-BE49-F238E27FC236}">
                <a16:creationId xmlns:a16="http://schemas.microsoft.com/office/drawing/2014/main" id="{C89AA65F-B0D8-443B-B14F-5916866B9B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9C7AC9-6261-4146-AADD-52B418D75769}"/>
              </a:ext>
            </a:extLst>
          </p:cNvPr>
          <p:cNvSpPr>
            <a:spLocks noGrp="1"/>
          </p:cNvSpPr>
          <p:nvPr>
            <p:ph type="sldNum" sz="quarter" idx="12"/>
          </p:nvPr>
        </p:nvSpPr>
        <p:spPr/>
        <p:txBody>
          <a:bodyPr/>
          <a:lstStyle/>
          <a:p>
            <a:fld id="{BFFAC406-4625-4649-81C4-F5475265AFF4}" type="slidenum">
              <a:rPr lang="en-GB" smtClean="0"/>
              <a:t>‹#›</a:t>
            </a:fld>
            <a:endParaRPr lang="en-GB"/>
          </a:p>
        </p:txBody>
      </p:sp>
    </p:spTree>
    <p:extLst>
      <p:ext uri="{BB962C8B-B14F-4D97-AF65-F5344CB8AC3E}">
        <p14:creationId xmlns:p14="http://schemas.microsoft.com/office/powerpoint/2010/main" val="266587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59AF-1232-491A-8E44-620C437928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F19FC0-F122-45F5-9BC7-1BE425E6AF2D}"/>
              </a:ext>
            </a:extLst>
          </p:cNvPr>
          <p:cNvSpPr>
            <a:spLocks noGrp="1"/>
          </p:cNvSpPr>
          <p:nvPr>
            <p:ph type="dt" sz="half" idx="10"/>
          </p:nvPr>
        </p:nvSpPr>
        <p:spPr/>
        <p:txBody>
          <a:bodyPr/>
          <a:lstStyle/>
          <a:p>
            <a:fld id="{2251FC5F-AA96-471A-82E0-09FB4EDB0432}" type="datetimeFigureOut">
              <a:rPr lang="en-GB" smtClean="0"/>
              <a:t>11/12/2023</a:t>
            </a:fld>
            <a:endParaRPr lang="en-GB"/>
          </a:p>
        </p:txBody>
      </p:sp>
      <p:sp>
        <p:nvSpPr>
          <p:cNvPr id="4" name="Footer Placeholder 3">
            <a:extLst>
              <a:ext uri="{FF2B5EF4-FFF2-40B4-BE49-F238E27FC236}">
                <a16:creationId xmlns:a16="http://schemas.microsoft.com/office/drawing/2014/main" id="{4B318F8D-3394-4F83-B089-95DA6B73A2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D9B845-CE7C-4FB5-BEC8-FC50CB4F6CF6}"/>
              </a:ext>
            </a:extLst>
          </p:cNvPr>
          <p:cNvSpPr>
            <a:spLocks noGrp="1"/>
          </p:cNvSpPr>
          <p:nvPr>
            <p:ph type="sldNum" sz="quarter" idx="12"/>
          </p:nvPr>
        </p:nvSpPr>
        <p:spPr/>
        <p:txBody>
          <a:bodyPr/>
          <a:lstStyle/>
          <a:p>
            <a:fld id="{BFFAC406-4625-4649-81C4-F5475265AFF4}" type="slidenum">
              <a:rPr lang="en-GB" smtClean="0"/>
              <a:t>‹#›</a:t>
            </a:fld>
            <a:endParaRPr lang="en-GB"/>
          </a:p>
        </p:txBody>
      </p:sp>
    </p:spTree>
    <p:extLst>
      <p:ext uri="{BB962C8B-B14F-4D97-AF65-F5344CB8AC3E}">
        <p14:creationId xmlns:p14="http://schemas.microsoft.com/office/powerpoint/2010/main" val="86602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7B1D7-85A5-432F-A162-FC384FE543DF}"/>
              </a:ext>
            </a:extLst>
          </p:cNvPr>
          <p:cNvSpPr>
            <a:spLocks noGrp="1"/>
          </p:cNvSpPr>
          <p:nvPr>
            <p:ph type="dt" sz="half" idx="10"/>
          </p:nvPr>
        </p:nvSpPr>
        <p:spPr/>
        <p:txBody>
          <a:bodyPr/>
          <a:lstStyle/>
          <a:p>
            <a:fld id="{2251FC5F-AA96-471A-82E0-09FB4EDB0432}" type="datetimeFigureOut">
              <a:rPr lang="en-GB" smtClean="0"/>
              <a:t>11/12/2023</a:t>
            </a:fld>
            <a:endParaRPr lang="en-GB"/>
          </a:p>
        </p:txBody>
      </p:sp>
      <p:sp>
        <p:nvSpPr>
          <p:cNvPr id="3" name="Footer Placeholder 2">
            <a:extLst>
              <a:ext uri="{FF2B5EF4-FFF2-40B4-BE49-F238E27FC236}">
                <a16:creationId xmlns:a16="http://schemas.microsoft.com/office/drawing/2014/main" id="{55B234EF-6BF2-4AB3-8365-4803652A4E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A7560C-FACA-4C65-8259-0D158D2D4309}"/>
              </a:ext>
            </a:extLst>
          </p:cNvPr>
          <p:cNvSpPr>
            <a:spLocks noGrp="1"/>
          </p:cNvSpPr>
          <p:nvPr>
            <p:ph type="sldNum" sz="quarter" idx="12"/>
          </p:nvPr>
        </p:nvSpPr>
        <p:spPr/>
        <p:txBody>
          <a:bodyPr/>
          <a:lstStyle/>
          <a:p>
            <a:fld id="{BFFAC406-4625-4649-81C4-F5475265AFF4}" type="slidenum">
              <a:rPr lang="en-GB" smtClean="0"/>
              <a:t>‹#›</a:t>
            </a:fld>
            <a:endParaRPr lang="en-GB"/>
          </a:p>
        </p:txBody>
      </p:sp>
    </p:spTree>
    <p:extLst>
      <p:ext uri="{BB962C8B-B14F-4D97-AF65-F5344CB8AC3E}">
        <p14:creationId xmlns:p14="http://schemas.microsoft.com/office/powerpoint/2010/main" val="308154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BCBF-BB44-4932-AA54-BC8A8A3CC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1F2C63-223D-4D1D-A56F-5A8C1B7D1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699F75-64B3-4DE9-8002-B028397CC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19B0D-B1C1-4D3C-B0B2-96B1D80400EB}"/>
              </a:ext>
            </a:extLst>
          </p:cNvPr>
          <p:cNvSpPr>
            <a:spLocks noGrp="1"/>
          </p:cNvSpPr>
          <p:nvPr>
            <p:ph type="dt" sz="half" idx="10"/>
          </p:nvPr>
        </p:nvSpPr>
        <p:spPr/>
        <p:txBody>
          <a:bodyPr/>
          <a:lstStyle/>
          <a:p>
            <a:fld id="{2251FC5F-AA96-471A-82E0-09FB4EDB0432}" type="datetimeFigureOut">
              <a:rPr lang="en-GB" smtClean="0"/>
              <a:t>11/12/2023</a:t>
            </a:fld>
            <a:endParaRPr lang="en-GB"/>
          </a:p>
        </p:txBody>
      </p:sp>
      <p:sp>
        <p:nvSpPr>
          <p:cNvPr id="6" name="Footer Placeholder 5">
            <a:extLst>
              <a:ext uri="{FF2B5EF4-FFF2-40B4-BE49-F238E27FC236}">
                <a16:creationId xmlns:a16="http://schemas.microsoft.com/office/drawing/2014/main" id="{E47C6630-94C2-49FE-A24F-711A62EA10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A698BD-74A9-4E56-9CC8-4EA5023169C3}"/>
              </a:ext>
            </a:extLst>
          </p:cNvPr>
          <p:cNvSpPr>
            <a:spLocks noGrp="1"/>
          </p:cNvSpPr>
          <p:nvPr>
            <p:ph type="sldNum" sz="quarter" idx="12"/>
          </p:nvPr>
        </p:nvSpPr>
        <p:spPr/>
        <p:txBody>
          <a:bodyPr/>
          <a:lstStyle/>
          <a:p>
            <a:fld id="{BFFAC406-4625-4649-81C4-F5475265AFF4}" type="slidenum">
              <a:rPr lang="en-GB" smtClean="0"/>
              <a:t>‹#›</a:t>
            </a:fld>
            <a:endParaRPr lang="en-GB"/>
          </a:p>
        </p:txBody>
      </p:sp>
    </p:spTree>
    <p:extLst>
      <p:ext uri="{BB962C8B-B14F-4D97-AF65-F5344CB8AC3E}">
        <p14:creationId xmlns:p14="http://schemas.microsoft.com/office/powerpoint/2010/main" val="399614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462D-E074-4A68-9D55-56A813827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F6687E-C973-4774-B02A-C9FA1A0170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9BE5CA-7B2F-472F-80B4-463165364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A7ECD0-812B-4F31-BBBC-9BD8969D47E2}"/>
              </a:ext>
            </a:extLst>
          </p:cNvPr>
          <p:cNvSpPr>
            <a:spLocks noGrp="1"/>
          </p:cNvSpPr>
          <p:nvPr>
            <p:ph type="dt" sz="half" idx="10"/>
          </p:nvPr>
        </p:nvSpPr>
        <p:spPr/>
        <p:txBody>
          <a:bodyPr/>
          <a:lstStyle/>
          <a:p>
            <a:fld id="{2251FC5F-AA96-471A-82E0-09FB4EDB0432}" type="datetimeFigureOut">
              <a:rPr lang="en-GB" smtClean="0"/>
              <a:t>11/12/2023</a:t>
            </a:fld>
            <a:endParaRPr lang="en-GB"/>
          </a:p>
        </p:txBody>
      </p:sp>
      <p:sp>
        <p:nvSpPr>
          <p:cNvPr id="6" name="Footer Placeholder 5">
            <a:extLst>
              <a:ext uri="{FF2B5EF4-FFF2-40B4-BE49-F238E27FC236}">
                <a16:creationId xmlns:a16="http://schemas.microsoft.com/office/drawing/2014/main" id="{DA0E5482-BE42-4F0D-9ED6-204D0176E2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D29A6C-FEA6-4786-9C9D-0E232326E600}"/>
              </a:ext>
            </a:extLst>
          </p:cNvPr>
          <p:cNvSpPr>
            <a:spLocks noGrp="1"/>
          </p:cNvSpPr>
          <p:nvPr>
            <p:ph type="sldNum" sz="quarter" idx="12"/>
          </p:nvPr>
        </p:nvSpPr>
        <p:spPr/>
        <p:txBody>
          <a:bodyPr/>
          <a:lstStyle/>
          <a:p>
            <a:fld id="{BFFAC406-4625-4649-81C4-F5475265AFF4}" type="slidenum">
              <a:rPr lang="en-GB" smtClean="0"/>
              <a:t>‹#›</a:t>
            </a:fld>
            <a:endParaRPr lang="en-GB"/>
          </a:p>
        </p:txBody>
      </p:sp>
    </p:spTree>
    <p:extLst>
      <p:ext uri="{BB962C8B-B14F-4D97-AF65-F5344CB8AC3E}">
        <p14:creationId xmlns:p14="http://schemas.microsoft.com/office/powerpoint/2010/main" val="179398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0FD09-6D4D-4971-950B-E950674BC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92732B-81C3-4EB1-ADDB-C636D7E708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83A025-6775-4A84-8369-70A896547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FC5F-AA96-471A-82E0-09FB4EDB0432}" type="datetimeFigureOut">
              <a:rPr lang="en-GB" smtClean="0"/>
              <a:t>11/12/2023</a:t>
            </a:fld>
            <a:endParaRPr lang="en-GB"/>
          </a:p>
        </p:txBody>
      </p:sp>
      <p:sp>
        <p:nvSpPr>
          <p:cNvPr id="5" name="Footer Placeholder 4">
            <a:extLst>
              <a:ext uri="{FF2B5EF4-FFF2-40B4-BE49-F238E27FC236}">
                <a16:creationId xmlns:a16="http://schemas.microsoft.com/office/drawing/2014/main" id="{EBA7FB2B-30C6-4B17-8AAF-EE68B9B90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277BA5-FD62-4C63-BEA2-EB9AB3185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AC406-4625-4649-81C4-F5475265AFF4}" type="slidenum">
              <a:rPr lang="en-GB" smtClean="0"/>
              <a:t>‹#›</a:t>
            </a:fld>
            <a:endParaRPr lang="en-GB"/>
          </a:p>
        </p:txBody>
      </p:sp>
    </p:spTree>
    <p:extLst>
      <p:ext uri="{BB962C8B-B14F-4D97-AF65-F5344CB8AC3E}">
        <p14:creationId xmlns:p14="http://schemas.microsoft.com/office/powerpoint/2010/main" val="3800976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254AB-24B0-4739-88F4-35FF330D9C59}" type="datetimeFigureOut">
              <a:rPr lang="es-ES" smtClean="0"/>
              <a:t>11/12/2023</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F22EB-E219-4611-B193-FE584E55F233}" type="slidenum">
              <a:rPr lang="es-ES" smtClean="0"/>
              <a:t>‹#›</a:t>
            </a:fld>
            <a:endParaRPr lang="es-ES"/>
          </a:p>
        </p:txBody>
      </p:sp>
    </p:spTree>
    <p:extLst>
      <p:ext uri="{BB962C8B-B14F-4D97-AF65-F5344CB8AC3E}">
        <p14:creationId xmlns:p14="http://schemas.microsoft.com/office/powerpoint/2010/main" val="2262553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8B7606AC-34BB-F848-AFA9-80CDC3762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B0525026-CE79-2042-81BF-895523319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pt-PT"/>
              <a:t>Editar os estilos de texto do Modelo Global
Segundo nível
Terceiro nível
Quarto nível
Quinto nível</a:t>
            </a:r>
          </a:p>
        </p:txBody>
      </p:sp>
      <p:sp>
        <p:nvSpPr>
          <p:cNvPr id="4" name="Marcador de Posição da Data 3">
            <a:extLst>
              <a:ext uri="{FF2B5EF4-FFF2-40B4-BE49-F238E27FC236}">
                <a16:creationId xmlns:a16="http://schemas.microsoft.com/office/drawing/2014/main" id="{57F9B16E-E212-6D40-A264-89B60C392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9F11A-44B6-DA4B-8C3B-1EC72105E9A1}" type="datetimeFigureOut">
              <a:rPr lang="pt-PT" smtClean="0"/>
              <a:t>11/12/2023</a:t>
            </a:fld>
            <a:endParaRPr lang="pt-PT"/>
          </a:p>
        </p:txBody>
      </p:sp>
      <p:sp>
        <p:nvSpPr>
          <p:cNvPr id="5" name="Marcador de Posição do Rodapé 4">
            <a:extLst>
              <a:ext uri="{FF2B5EF4-FFF2-40B4-BE49-F238E27FC236}">
                <a16:creationId xmlns:a16="http://schemas.microsoft.com/office/drawing/2014/main" id="{0329F885-A5A3-4646-B55E-270C48AF7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0DE2F121-E5AE-D642-841F-5389D071A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E8BC8-7494-E74C-B835-7F6FFF03BCD2}" type="slidenum">
              <a:rPr lang="pt-PT" smtClean="0"/>
              <a:t>‹#›</a:t>
            </a:fld>
            <a:endParaRPr lang="pt-PT"/>
          </a:p>
        </p:txBody>
      </p:sp>
    </p:spTree>
    <p:extLst>
      <p:ext uri="{BB962C8B-B14F-4D97-AF65-F5344CB8AC3E}">
        <p14:creationId xmlns:p14="http://schemas.microsoft.com/office/powerpoint/2010/main" val="881900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3269-5336-434F-A2CF-8332128CA741}"/>
              </a:ext>
            </a:extLst>
          </p:cNvPr>
          <p:cNvSpPr>
            <a:spLocks noGrp="1"/>
          </p:cNvSpPr>
          <p:nvPr>
            <p:ph type="ctrTitle"/>
          </p:nvPr>
        </p:nvSpPr>
        <p:spPr>
          <a:xfrm>
            <a:off x="1058334" y="2235200"/>
            <a:ext cx="10253132" cy="2387600"/>
          </a:xfrm>
        </p:spPr>
        <p:txBody>
          <a:bodyPr>
            <a:normAutofit/>
          </a:bodyPr>
          <a:lstStyle/>
          <a:p>
            <a:r>
              <a:rPr lang="en-GB" sz="4000" b="1" dirty="0">
                <a:latin typeface="Open Sans"/>
                <a:ea typeface="Verdana" panose="020B0604030504040204" pitchFamily="34" charset="0"/>
              </a:rPr>
              <a:t>Voluntary measures</a:t>
            </a:r>
            <a:br>
              <a:rPr lang="en-GB" sz="4000" b="1" dirty="0">
                <a:latin typeface="Open Sans"/>
                <a:ea typeface="Verdana" panose="020B0604030504040204" pitchFamily="34" charset="0"/>
              </a:rPr>
            </a:br>
            <a:r>
              <a:rPr lang="en-GB" sz="2600" b="1" dirty="0">
                <a:latin typeface="Open Sans"/>
                <a:ea typeface="Verdana" panose="020B0604030504040204" pitchFamily="34" charset="0"/>
              </a:rPr>
              <a:t>A European movement towards self-determination?</a:t>
            </a:r>
          </a:p>
        </p:txBody>
      </p:sp>
      <p:sp>
        <p:nvSpPr>
          <p:cNvPr id="7" name="Rectangle 6">
            <a:extLst>
              <a:ext uri="{FF2B5EF4-FFF2-40B4-BE49-F238E27FC236}">
                <a16:creationId xmlns:a16="http://schemas.microsoft.com/office/drawing/2014/main" id="{7A3D0F57-FA2A-4C72-A912-AC921F220011}"/>
              </a:ext>
            </a:extLst>
          </p:cNvPr>
          <p:cNvSpPr/>
          <p:nvPr/>
        </p:nvSpPr>
        <p:spPr>
          <a:xfrm>
            <a:off x="0" y="0"/>
            <a:ext cx="12192000" cy="3081867"/>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26" y="474132"/>
            <a:ext cx="2743200" cy="2142067"/>
          </a:xfrm>
          <a:prstGeom prst="rect">
            <a:avLst/>
          </a:prstGeom>
          <a:noFill/>
          <a:ln>
            <a:noFill/>
          </a:ln>
        </p:spPr>
      </p:pic>
      <p:sp>
        <p:nvSpPr>
          <p:cNvPr id="6" name="Rectangle 5">
            <a:extLst>
              <a:ext uri="{FF2B5EF4-FFF2-40B4-BE49-F238E27FC236}">
                <a16:creationId xmlns:a16="http://schemas.microsoft.com/office/drawing/2014/main" id="{E227AB6F-DA52-4FA3-A515-7E18404F728F}"/>
              </a:ext>
            </a:extLst>
          </p:cNvPr>
          <p:cNvSpPr/>
          <p:nvPr/>
        </p:nvSpPr>
        <p:spPr>
          <a:xfrm>
            <a:off x="3056467" y="956731"/>
            <a:ext cx="9254067" cy="975203"/>
          </a:xfrm>
          <a:prstGeom prst="rect">
            <a:avLst/>
          </a:prstGeom>
        </p:spPr>
        <p:txBody>
          <a:bodyPr wrap="square">
            <a:spAutoFit/>
          </a:bodyPr>
          <a:lstStyle/>
          <a:p>
            <a:pPr>
              <a:lnSpc>
                <a:spcPct val="115000"/>
              </a:lnSpc>
              <a:spcAft>
                <a:spcPts val="0"/>
              </a:spcAft>
            </a:pPr>
            <a:r>
              <a:rPr lang="en-GB" sz="2600" b="1" kern="100" dirty="0">
                <a:solidFill>
                  <a:srgbClr val="000000"/>
                </a:solidFill>
                <a:effectLst/>
                <a:latin typeface="Open Sans"/>
                <a:ea typeface="Calibri" panose="020F0502020204030204" pitchFamily="34" charset="0"/>
                <a:cs typeface="Vrinda" panose="020B0502040204020203" pitchFamily="34" charset="0"/>
              </a:rPr>
              <a:t>European pathways for supporting and protecting adults: </a:t>
            </a:r>
            <a:r>
              <a:rPr lang="en-GB" sz="2600" b="1" kern="1200" dirty="0">
                <a:solidFill>
                  <a:srgbClr val="000000"/>
                </a:solidFill>
                <a:effectLst/>
                <a:latin typeface="Open Sans"/>
                <a:ea typeface="Calibri" panose="020F0502020204030204" pitchFamily="34" charset="0"/>
                <a:cs typeface="Times New Roman" panose="02020603050405020304" pitchFamily="18" charset="0"/>
              </a:rPr>
              <a:t>First results from the FL-EUR National reports</a:t>
            </a:r>
            <a:endParaRPr lang="ca-ES" sz="26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94582D43-9835-4ECB-8BE1-38F7E09EAFAD}"/>
              </a:ext>
            </a:extLst>
          </p:cNvPr>
          <p:cNvSpPr/>
          <p:nvPr/>
        </p:nvSpPr>
        <p:spPr>
          <a:xfrm>
            <a:off x="3784601" y="4926066"/>
            <a:ext cx="4334933"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628CA6"/>
              </a:solidFill>
              <a:latin typeface="Open Sans"/>
            </a:endParaRPr>
          </a:p>
          <a:p>
            <a:pPr algn="ctr"/>
            <a:r>
              <a:rPr lang="en-GB" sz="2000" dirty="0">
                <a:solidFill>
                  <a:srgbClr val="628CA6"/>
                </a:solidFill>
                <a:latin typeface="Open Sans"/>
              </a:rPr>
              <a:t>Katrine Kjærheim Fredwall</a:t>
            </a:r>
          </a:p>
          <a:p>
            <a:pPr algn="ctr"/>
            <a:r>
              <a:rPr lang="en-GB" sz="2000" dirty="0">
                <a:solidFill>
                  <a:srgbClr val="628CA6"/>
                </a:solidFill>
                <a:latin typeface="Open Sans"/>
              </a:rPr>
              <a:t>Paula Távora Vítor</a:t>
            </a:r>
          </a:p>
          <a:p>
            <a:pPr algn="ctr"/>
            <a:r>
              <a:rPr lang="en-GB" sz="2000" dirty="0">
                <a:solidFill>
                  <a:srgbClr val="628CA6"/>
                </a:solidFill>
                <a:latin typeface="Open Sans"/>
              </a:rPr>
              <a:t>Jordi Ribot Igualada</a:t>
            </a:r>
          </a:p>
        </p:txBody>
      </p:sp>
    </p:spTree>
    <p:extLst>
      <p:ext uri="{BB962C8B-B14F-4D97-AF65-F5344CB8AC3E}">
        <p14:creationId xmlns:p14="http://schemas.microsoft.com/office/powerpoint/2010/main" val="3087687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5229-4B1C-9EFE-E7E3-F5E34472909A}"/>
              </a:ext>
            </a:extLst>
          </p:cNvPr>
          <p:cNvSpPr>
            <a:spLocks noGrp="1"/>
          </p:cNvSpPr>
          <p:nvPr>
            <p:ph type="title"/>
          </p:nvPr>
        </p:nvSpPr>
        <p:spPr>
          <a:xfrm>
            <a:off x="839788" y="457200"/>
            <a:ext cx="3932237" cy="2471530"/>
          </a:xfrm>
        </p:spPr>
        <p:txBody>
          <a:bodyPr>
            <a:normAutofit fontScale="90000"/>
          </a:bodyPr>
          <a:lstStyle/>
          <a:p>
            <a:r>
              <a:rPr lang="nb-NO" dirty="0"/>
              <a:t>Q 42 e: «</a:t>
            </a:r>
            <a:r>
              <a:rPr lang="nb-NO" dirty="0" err="1"/>
              <a:t>What</a:t>
            </a:r>
            <a:r>
              <a:rPr lang="nb-NO" dirty="0"/>
              <a:t>  </a:t>
            </a:r>
            <a:r>
              <a:rPr lang="nb-NO" dirty="0" err="1"/>
              <a:t>are</a:t>
            </a:r>
            <a:r>
              <a:rPr lang="nb-NO" dirty="0"/>
              <a:t> the </a:t>
            </a:r>
            <a:r>
              <a:rPr lang="nb-NO" dirty="0" err="1"/>
              <a:t>criteria</a:t>
            </a:r>
            <a:r>
              <a:rPr lang="nb-NO" dirty="0"/>
              <a:t> for </a:t>
            </a:r>
            <a:r>
              <a:rPr lang="nb-NO" dirty="0" err="1"/>
              <a:t>decision-making</a:t>
            </a:r>
            <a:r>
              <a:rPr lang="nb-NO" dirty="0"/>
              <a:t> (e.g. best </a:t>
            </a:r>
            <a:r>
              <a:rPr lang="nb-NO" dirty="0" err="1"/>
              <a:t>interests</a:t>
            </a:r>
            <a:r>
              <a:rPr lang="nb-NO" dirty="0"/>
              <a:t> of the adult or the </a:t>
            </a:r>
            <a:r>
              <a:rPr lang="nb-NO" dirty="0" err="1"/>
              <a:t>will</a:t>
            </a:r>
            <a:r>
              <a:rPr lang="nb-NO" dirty="0"/>
              <a:t> and </a:t>
            </a:r>
            <a:r>
              <a:rPr lang="nb-NO" dirty="0" err="1"/>
              <a:t>preferences</a:t>
            </a:r>
            <a:r>
              <a:rPr lang="nb-NO" dirty="0"/>
              <a:t> of the adult)?»</a:t>
            </a:r>
          </a:p>
        </p:txBody>
      </p:sp>
      <p:sp>
        <p:nvSpPr>
          <p:cNvPr id="4" name="Text Placeholder 3">
            <a:extLst>
              <a:ext uri="{FF2B5EF4-FFF2-40B4-BE49-F238E27FC236}">
                <a16:creationId xmlns:a16="http://schemas.microsoft.com/office/drawing/2014/main" id="{3A588D18-E98F-694F-2FC0-E31E002E3D72}"/>
              </a:ext>
            </a:extLst>
          </p:cNvPr>
          <p:cNvSpPr>
            <a:spLocks noGrp="1"/>
          </p:cNvSpPr>
          <p:nvPr>
            <p:ph type="body" sz="half" idx="2"/>
          </p:nvPr>
        </p:nvSpPr>
        <p:spPr>
          <a:xfrm>
            <a:off x="839788" y="3207026"/>
            <a:ext cx="3932237" cy="2661962"/>
          </a:xfrm>
        </p:spPr>
        <p:txBody>
          <a:bodyPr>
            <a:normAutofit fontScale="92500"/>
          </a:bodyPr>
          <a:lstStyle/>
          <a:p>
            <a:r>
              <a:rPr lang="nb-NO" sz="2000" b="1" dirty="0"/>
              <a:t>A </a:t>
            </a:r>
            <a:r>
              <a:rPr lang="nb-NO" sz="2000" b="1" dirty="0" err="1"/>
              <a:t>possible</a:t>
            </a:r>
            <a:r>
              <a:rPr lang="nb-NO" sz="2000" b="1" dirty="0"/>
              <a:t> </a:t>
            </a:r>
            <a:r>
              <a:rPr lang="nb-NO" sz="2000" b="1" dirty="0" err="1"/>
              <a:t>common</a:t>
            </a:r>
            <a:r>
              <a:rPr lang="nb-NO" sz="2000" b="1" dirty="0"/>
              <a:t> </a:t>
            </a:r>
            <a:r>
              <a:rPr lang="nb-NO" sz="2000" b="1" dirty="0" err="1"/>
              <a:t>core</a:t>
            </a:r>
            <a:r>
              <a:rPr lang="nb-NO" sz="2000" b="1" dirty="0"/>
              <a:t> (7 </a:t>
            </a:r>
            <a:r>
              <a:rPr lang="nb-NO" sz="2000" b="1" dirty="0" err="1"/>
              <a:t>states</a:t>
            </a:r>
            <a:r>
              <a:rPr lang="nb-NO" sz="2000" b="1" dirty="0"/>
              <a:t>): </a:t>
            </a:r>
          </a:p>
          <a:p>
            <a:r>
              <a:rPr lang="nb-NO" sz="2000" b="1" dirty="0"/>
              <a:t>The </a:t>
            </a:r>
            <a:r>
              <a:rPr lang="nb-NO" sz="2000" b="1" dirty="0" err="1"/>
              <a:t>will</a:t>
            </a:r>
            <a:r>
              <a:rPr lang="nb-NO" sz="2000" b="1" dirty="0"/>
              <a:t> and </a:t>
            </a:r>
            <a:r>
              <a:rPr lang="nb-NO" sz="2000" b="1" dirty="0" err="1"/>
              <a:t>preferences</a:t>
            </a:r>
            <a:r>
              <a:rPr lang="nb-NO" sz="2000" b="1" dirty="0"/>
              <a:t> of the adult </a:t>
            </a:r>
          </a:p>
          <a:p>
            <a:endParaRPr lang="nb-NO" sz="2000" b="1" dirty="0"/>
          </a:p>
          <a:p>
            <a:r>
              <a:rPr lang="nb-NO" sz="2000" dirty="0" err="1"/>
              <a:t>Unclear</a:t>
            </a:r>
            <a:r>
              <a:rPr lang="nb-NO" sz="2000" dirty="0"/>
              <a:t> </a:t>
            </a:r>
            <a:r>
              <a:rPr lang="nb-NO" sz="2000" dirty="0" err="1"/>
              <a:t>answers</a:t>
            </a:r>
            <a:r>
              <a:rPr lang="nb-NO" sz="2000" dirty="0"/>
              <a:t>/</a:t>
            </a:r>
            <a:r>
              <a:rPr lang="nb-NO" sz="2000" dirty="0" err="1"/>
              <a:t>unclear</a:t>
            </a:r>
            <a:r>
              <a:rPr lang="nb-NO" sz="2000" dirty="0"/>
              <a:t> legal </a:t>
            </a:r>
            <a:r>
              <a:rPr lang="nb-NO" sz="2000" dirty="0" err="1"/>
              <a:t>situation</a:t>
            </a:r>
            <a:r>
              <a:rPr lang="nb-NO" sz="2000" dirty="0"/>
              <a:t>: 6 of the </a:t>
            </a:r>
            <a:r>
              <a:rPr lang="nb-NO" sz="2000" dirty="0" err="1"/>
              <a:t>states</a:t>
            </a:r>
            <a:r>
              <a:rPr lang="nb-NO" sz="2000" dirty="0"/>
              <a:t>.</a:t>
            </a:r>
          </a:p>
          <a:p>
            <a:endParaRPr lang="nb-NO" sz="2000" dirty="0"/>
          </a:p>
          <a:p>
            <a:r>
              <a:rPr lang="nb-NO" sz="2000" i="1" dirty="0"/>
              <a:t>Cf. CRPD </a:t>
            </a:r>
            <a:r>
              <a:rPr lang="nb-NO" sz="2000" i="1" dirty="0" err="1"/>
              <a:t>article</a:t>
            </a:r>
            <a:r>
              <a:rPr lang="nb-NO" sz="2000" i="1" dirty="0"/>
              <a:t> 12</a:t>
            </a:r>
          </a:p>
        </p:txBody>
      </p:sp>
      <p:graphicFrame>
        <p:nvGraphicFramePr>
          <p:cNvPr id="12" name="Content Placeholder 11">
            <a:extLst>
              <a:ext uri="{FF2B5EF4-FFF2-40B4-BE49-F238E27FC236}">
                <a16:creationId xmlns:a16="http://schemas.microsoft.com/office/drawing/2014/main" id="{EF6100C6-5D91-E0DA-ADAC-B2E33272CBED}"/>
              </a:ext>
            </a:extLst>
          </p:cNvPr>
          <p:cNvGraphicFramePr>
            <a:graphicFrameLocks noGrp="1"/>
          </p:cNvGraphicFramePr>
          <p:nvPr>
            <p:ph idx="1"/>
            <p:extLst>
              <p:ext uri="{D42A27DB-BD31-4B8C-83A1-F6EECF244321}">
                <p14:modId xmlns:p14="http://schemas.microsoft.com/office/powerpoint/2010/main" val="2711417672"/>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746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9A25-51A2-D70A-646C-DA207EC232C1}"/>
              </a:ext>
            </a:extLst>
          </p:cNvPr>
          <p:cNvSpPr>
            <a:spLocks noGrp="1"/>
          </p:cNvSpPr>
          <p:nvPr>
            <p:ph type="title"/>
          </p:nvPr>
        </p:nvSpPr>
        <p:spPr/>
        <p:txBody>
          <a:bodyPr>
            <a:normAutofit fontScale="90000"/>
          </a:bodyPr>
          <a:lstStyle/>
          <a:p>
            <a:r>
              <a:rPr lang="nb-NO" b="1" dirty="0"/>
              <a:t>Q 42 c: </a:t>
            </a:r>
            <a:r>
              <a:rPr lang="en-US" b="1" dirty="0"/>
              <a:t>«is there a duty of the representative to inform and consult the adult?» </a:t>
            </a:r>
          </a:p>
        </p:txBody>
      </p:sp>
      <p:graphicFrame>
        <p:nvGraphicFramePr>
          <p:cNvPr id="7" name="Content Placeholder 6">
            <a:extLst>
              <a:ext uri="{FF2B5EF4-FFF2-40B4-BE49-F238E27FC236}">
                <a16:creationId xmlns:a16="http://schemas.microsoft.com/office/drawing/2014/main" id="{71EBCAD0-2019-292C-00CD-A7739BBA5BDD}"/>
              </a:ext>
            </a:extLst>
          </p:cNvPr>
          <p:cNvGraphicFramePr>
            <a:graphicFrameLocks noGrp="1"/>
          </p:cNvGraphicFramePr>
          <p:nvPr>
            <p:ph idx="1"/>
            <p:extLst>
              <p:ext uri="{D42A27DB-BD31-4B8C-83A1-F6EECF244321}">
                <p14:modId xmlns:p14="http://schemas.microsoft.com/office/powerpoint/2010/main" val="2199752509"/>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322FCE77-B5C7-9610-C9AD-D45F20E26164}"/>
              </a:ext>
            </a:extLst>
          </p:cNvPr>
          <p:cNvSpPr>
            <a:spLocks noGrp="1"/>
          </p:cNvSpPr>
          <p:nvPr>
            <p:ph type="body" sz="half" idx="2"/>
          </p:nvPr>
        </p:nvSpPr>
        <p:spPr/>
        <p:txBody>
          <a:bodyPr>
            <a:normAutofit fontScale="92500" lnSpcReduction="10000"/>
          </a:bodyPr>
          <a:lstStyle/>
          <a:p>
            <a:endParaRPr lang="nb-NO" dirty="0"/>
          </a:p>
          <a:p>
            <a:r>
              <a:rPr lang="en-US" sz="2400" dirty="0"/>
              <a:t>More uncertainty:</a:t>
            </a:r>
          </a:p>
          <a:p>
            <a:r>
              <a:rPr lang="en-US" sz="2400" dirty="0"/>
              <a:t>Only 4 out of 15 states confirm that the Attorney has a duty to inform and consult the adult: </a:t>
            </a:r>
          </a:p>
          <a:p>
            <a:pPr marL="800100" lvl="1" indent="-342900">
              <a:buFont typeface="Arial" panose="020B0604020202020204" pitchFamily="34" charset="0"/>
              <a:buChar char="•"/>
            </a:pPr>
            <a:r>
              <a:rPr lang="en-US" sz="2200" dirty="0"/>
              <a:t> </a:t>
            </a:r>
            <a:r>
              <a:rPr lang="en-US" sz="1800" dirty="0"/>
              <a:t>Austria</a:t>
            </a:r>
          </a:p>
          <a:p>
            <a:pPr marL="800100" lvl="1" indent="-342900">
              <a:buFont typeface="Arial" panose="020B0604020202020204" pitchFamily="34" charset="0"/>
              <a:buChar char="•"/>
            </a:pPr>
            <a:r>
              <a:rPr lang="en-US" sz="1800" dirty="0"/>
              <a:t>	Belgium</a:t>
            </a:r>
          </a:p>
          <a:p>
            <a:pPr marL="800100" lvl="1" indent="-342900">
              <a:buFont typeface="Arial" panose="020B0604020202020204" pitchFamily="34" charset="0"/>
              <a:buChar char="•"/>
            </a:pPr>
            <a:r>
              <a:rPr lang="en-US" sz="1800" dirty="0"/>
              <a:t>	Norway</a:t>
            </a:r>
          </a:p>
          <a:p>
            <a:pPr marL="800100" lvl="1" indent="-342900">
              <a:buFont typeface="Arial" panose="020B0604020202020204" pitchFamily="34" charset="0"/>
              <a:buChar char="•"/>
            </a:pPr>
            <a:r>
              <a:rPr lang="en-US" sz="1800" dirty="0"/>
              <a:t>	Sweden</a:t>
            </a:r>
          </a:p>
          <a:p>
            <a:pPr marL="800100" lvl="1" indent="-342900">
              <a:buFont typeface="Arial" panose="020B0604020202020204" pitchFamily="34" charset="0"/>
              <a:buChar char="•"/>
            </a:pPr>
            <a:endParaRPr lang="en-US" sz="1800" dirty="0"/>
          </a:p>
          <a:p>
            <a:r>
              <a:rPr kumimoji="0" lang="nb-NO" sz="1700" b="0" i="1" u="none" strike="noStrike" kern="1200" cap="none" spc="0" normalizeH="0" baseline="0" noProof="0" dirty="0">
                <a:ln>
                  <a:noFill/>
                </a:ln>
                <a:solidFill>
                  <a:prstClr val="black"/>
                </a:solidFill>
                <a:effectLst/>
                <a:uLnTx/>
                <a:uFillTx/>
                <a:latin typeface="Calibri" panose="020F0502020204030204"/>
                <a:ea typeface="+mn-ea"/>
                <a:cs typeface="+mn-cs"/>
              </a:rPr>
              <a:t>Cf. Rec2009(11) </a:t>
            </a:r>
            <a:r>
              <a:rPr kumimoji="0" lang="nb-NO" sz="1700" b="0" i="1" u="none" strike="noStrike" kern="1200" cap="none" spc="0" normalizeH="0" baseline="0" noProof="0" dirty="0" err="1">
                <a:ln>
                  <a:noFill/>
                </a:ln>
                <a:solidFill>
                  <a:prstClr val="black"/>
                </a:solidFill>
                <a:effectLst/>
                <a:uLnTx/>
                <a:uFillTx/>
                <a:latin typeface="Calibri" panose="020F0502020204030204"/>
                <a:ea typeface="+mn-ea"/>
                <a:cs typeface="+mn-cs"/>
              </a:rPr>
              <a:t>principle</a:t>
            </a:r>
            <a:r>
              <a:rPr kumimoji="0" lang="nb-NO" sz="1700" b="0" i="1" u="none" strike="noStrike" kern="1200" cap="none" spc="0" normalizeH="0" baseline="0" noProof="0" dirty="0">
                <a:ln>
                  <a:noFill/>
                </a:ln>
                <a:solidFill>
                  <a:prstClr val="black"/>
                </a:solidFill>
                <a:effectLst/>
                <a:uLnTx/>
                <a:uFillTx/>
                <a:latin typeface="Calibri" panose="020F0502020204030204"/>
                <a:ea typeface="+mn-ea"/>
                <a:cs typeface="+mn-cs"/>
              </a:rPr>
              <a:t> 10-2 and CRPD art.12</a:t>
            </a:r>
            <a:endParaRPr lang="en-US" sz="2000" dirty="0"/>
          </a:p>
          <a:p>
            <a:endParaRPr lang="nb-NO" sz="2400" dirty="0"/>
          </a:p>
        </p:txBody>
      </p:sp>
    </p:spTree>
    <p:extLst>
      <p:ext uri="{BB962C8B-B14F-4D97-AF65-F5344CB8AC3E}">
        <p14:creationId xmlns:p14="http://schemas.microsoft.com/office/powerpoint/2010/main" val="43007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6925D1-1AEA-0D52-8544-DDD380E80456}"/>
              </a:ext>
            </a:extLst>
          </p:cNvPr>
          <p:cNvSpPr>
            <a:spLocks noGrp="1"/>
          </p:cNvSpPr>
          <p:nvPr>
            <p:ph type="title"/>
          </p:nvPr>
        </p:nvSpPr>
        <p:spPr/>
        <p:txBody>
          <a:bodyPr/>
          <a:lstStyle/>
          <a:p>
            <a:r>
              <a:rPr lang="nb-NO" dirty="0"/>
              <a:t>Preliminary </a:t>
            </a:r>
            <a:r>
              <a:rPr lang="en-GB" dirty="0"/>
              <a:t>conclusions</a:t>
            </a:r>
          </a:p>
        </p:txBody>
      </p:sp>
      <p:sp>
        <p:nvSpPr>
          <p:cNvPr id="7" name="Content Placeholder 6">
            <a:extLst>
              <a:ext uri="{FF2B5EF4-FFF2-40B4-BE49-F238E27FC236}">
                <a16:creationId xmlns:a16="http://schemas.microsoft.com/office/drawing/2014/main" id="{2F2070ED-0F60-CF80-184C-C92CBD73ECD4}"/>
              </a:ext>
            </a:extLst>
          </p:cNvPr>
          <p:cNvSpPr>
            <a:spLocks noGrp="1"/>
          </p:cNvSpPr>
          <p:nvPr>
            <p:ph idx="1"/>
          </p:nvPr>
        </p:nvSpPr>
        <p:spPr>
          <a:xfrm>
            <a:off x="838200" y="1825625"/>
            <a:ext cx="10515600" cy="4667250"/>
          </a:xfrm>
        </p:spPr>
        <p:txBody>
          <a:bodyPr>
            <a:normAutofit lnSpcReduction="10000"/>
          </a:bodyPr>
          <a:lstStyle/>
          <a:p>
            <a:r>
              <a:rPr lang="en-US" i="1" dirty="0"/>
              <a:t>Recommendation ERC/Rec(2009)11 of the Committee of Ministers to member states on </a:t>
            </a:r>
            <a:r>
              <a:rPr lang="en-US" i="1" dirty="0">
                <a:solidFill>
                  <a:srgbClr val="FF0000"/>
                </a:solidFill>
              </a:rPr>
              <a:t>principles concerning continuing powers of attorney </a:t>
            </a:r>
            <a:r>
              <a:rPr lang="en-US" i="1" dirty="0"/>
              <a:t>and advance directives for incapacity </a:t>
            </a:r>
            <a:r>
              <a:rPr lang="en-US" dirty="0"/>
              <a:t>seems to have been an </a:t>
            </a:r>
            <a:r>
              <a:rPr lang="en-US" u="sng" dirty="0"/>
              <a:t>important source for the states</a:t>
            </a:r>
            <a:r>
              <a:rPr lang="en-US" dirty="0"/>
              <a:t> and have strengthen a </a:t>
            </a:r>
            <a:r>
              <a:rPr lang="en-US" dirty="0">
                <a:solidFill>
                  <a:srgbClr val="FF0000"/>
                </a:solidFill>
              </a:rPr>
              <a:t>common core</a:t>
            </a:r>
            <a:r>
              <a:rPr lang="en-US" dirty="0"/>
              <a:t>.</a:t>
            </a:r>
          </a:p>
          <a:p>
            <a:endParaRPr lang="en-US" dirty="0"/>
          </a:p>
          <a:p>
            <a:r>
              <a:rPr lang="en-US" dirty="0"/>
              <a:t>CRPD has so far made a more “uncertain” footprint on European CPA-regulations. </a:t>
            </a:r>
          </a:p>
          <a:p>
            <a:endParaRPr lang="en-US" dirty="0"/>
          </a:p>
          <a:p>
            <a:pPr marL="0" indent="0">
              <a:buNone/>
            </a:pPr>
            <a:r>
              <a:rPr lang="en-US" dirty="0"/>
              <a:t>This analyze is based on broad interpretations of the reports trying to grip the essential features of the legislations – many nuances are necessarily abandoned.</a:t>
            </a:r>
          </a:p>
          <a:p>
            <a:endParaRPr lang="en-US" dirty="0"/>
          </a:p>
          <a:p>
            <a:endParaRPr lang="nb-NO" dirty="0"/>
          </a:p>
        </p:txBody>
      </p:sp>
    </p:spTree>
    <p:extLst>
      <p:ext uri="{BB962C8B-B14F-4D97-AF65-F5344CB8AC3E}">
        <p14:creationId xmlns:p14="http://schemas.microsoft.com/office/powerpoint/2010/main" val="2191184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3269-5336-434F-A2CF-8332128CA741}"/>
              </a:ext>
            </a:extLst>
          </p:cNvPr>
          <p:cNvSpPr>
            <a:spLocks noGrp="1"/>
          </p:cNvSpPr>
          <p:nvPr>
            <p:ph type="ctrTitle"/>
          </p:nvPr>
        </p:nvSpPr>
        <p:spPr>
          <a:xfrm>
            <a:off x="1058334" y="2235200"/>
            <a:ext cx="10253132" cy="2387600"/>
          </a:xfrm>
        </p:spPr>
        <p:txBody>
          <a:bodyPr>
            <a:normAutofit/>
          </a:bodyPr>
          <a:lstStyle/>
          <a:p>
            <a:r>
              <a:rPr lang="en-GB" sz="4000" b="1" dirty="0">
                <a:latin typeface="Open Sans"/>
                <a:ea typeface="Verdana" panose="020B0604030504040204" pitchFamily="34" charset="0"/>
              </a:rPr>
              <a:t>‘Advance Directives’ in </a:t>
            </a:r>
            <a:br>
              <a:rPr lang="en-GB" sz="4000" b="1" dirty="0">
                <a:latin typeface="Open Sans"/>
                <a:ea typeface="Verdana" panose="020B0604030504040204" pitchFamily="34" charset="0"/>
              </a:rPr>
            </a:br>
            <a:r>
              <a:rPr lang="en-GB" sz="4000" b="1" dirty="0">
                <a:latin typeface="Open Sans"/>
                <a:ea typeface="Verdana" panose="020B0604030504040204" pitchFamily="34" charset="0"/>
              </a:rPr>
              <a:t>the FL-EUR National reports</a:t>
            </a:r>
          </a:p>
        </p:txBody>
      </p:sp>
      <p:sp>
        <p:nvSpPr>
          <p:cNvPr id="7" name="Rectangle 6">
            <a:extLst>
              <a:ext uri="{FF2B5EF4-FFF2-40B4-BE49-F238E27FC236}">
                <a16:creationId xmlns:a16="http://schemas.microsoft.com/office/drawing/2014/main" id="{7A3D0F57-FA2A-4C72-A912-AC921F220011}"/>
              </a:ext>
            </a:extLst>
          </p:cNvPr>
          <p:cNvSpPr/>
          <p:nvPr/>
        </p:nvSpPr>
        <p:spPr>
          <a:xfrm>
            <a:off x="0" y="0"/>
            <a:ext cx="12192000" cy="3081867"/>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26" y="474132"/>
            <a:ext cx="2743200" cy="2142067"/>
          </a:xfrm>
          <a:prstGeom prst="rect">
            <a:avLst/>
          </a:prstGeom>
          <a:noFill/>
          <a:ln>
            <a:noFill/>
          </a:ln>
        </p:spPr>
      </p:pic>
      <p:sp>
        <p:nvSpPr>
          <p:cNvPr id="6" name="Rectangle 5">
            <a:extLst>
              <a:ext uri="{FF2B5EF4-FFF2-40B4-BE49-F238E27FC236}">
                <a16:creationId xmlns:a16="http://schemas.microsoft.com/office/drawing/2014/main" id="{E227AB6F-DA52-4FA3-A515-7E18404F728F}"/>
              </a:ext>
            </a:extLst>
          </p:cNvPr>
          <p:cNvSpPr/>
          <p:nvPr/>
        </p:nvSpPr>
        <p:spPr>
          <a:xfrm>
            <a:off x="3056467" y="956731"/>
            <a:ext cx="9254067" cy="975203"/>
          </a:xfrm>
          <a:prstGeom prst="rect">
            <a:avLst/>
          </a:prstGeom>
        </p:spPr>
        <p:txBody>
          <a:bodyPr wrap="square">
            <a:spAutoFit/>
          </a:bodyPr>
          <a:lstStyle/>
          <a:p>
            <a:pPr>
              <a:lnSpc>
                <a:spcPct val="115000"/>
              </a:lnSpc>
              <a:spcAft>
                <a:spcPts val="0"/>
              </a:spcAft>
            </a:pPr>
            <a:r>
              <a:rPr lang="en-GB" sz="2600" b="1" kern="100" dirty="0">
                <a:solidFill>
                  <a:srgbClr val="000000"/>
                </a:solidFill>
                <a:effectLst/>
                <a:latin typeface="Open Sans"/>
                <a:ea typeface="Calibri" panose="020F0502020204030204" pitchFamily="34" charset="0"/>
                <a:cs typeface="Vrinda" panose="020B0502040204020203" pitchFamily="34" charset="0"/>
              </a:rPr>
              <a:t>European pathways for supporting and protecting adults: </a:t>
            </a:r>
            <a:r>
              <a:rPr lang="en-GB" sz="2600" b="1" kern="1200" dirty="0">
                <a:solidFill>
                  <a:srgbClr val="000000"/>
                </a:solidFill>
                <a:effectLst/>
                <a:latin typeface="Open Sans"/>
                <a:ea typeface="Calibri" panose="020F0502020204030204" pitchFamily="34" charset="0"/>
                <a:cs typeface="Times New Roman" panose="02020603050405020304" pitchFamily="18" charset="0"/>
              </a:rPr>
              <a:t>First results from the FL-EUR National reports</a:t>
            </a:r>
            <a:endParaRPr lang="ca-ES" sz="26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94582D43-9835-4ECB-8BE1-38F7E09EAFAD}"/>
              </a:ext>
            </a:extLst>
          </p:cNvPr>
          <p:cNvSpPr/>
          <p:nvPr/>
        </p:nvSpPr>
        <p:spPr>
          <a:xfrm>
            <a:off x="3784601" y="4926066"/>
            <a:ext cx="4334933"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628CA6"/>
                </a:solidFill>
                <a:latin typeface="Open Sans"/>
              </a:rPr>
              <a:t>Paula Távora Vítor</a:t>
            </a:r>
          </a:p>
        </p:txBody>
      </p:sp>
    </p:spTree>
    <p:extLst>
      <p:ext uri="{BB962C8B-B14F-4D97-AF65-F5344CB8AC3E}">
        <p14:creationId xmlns:p14="http://schemas.microsoft.com/office/powerpoint/2010/main" val="109123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41A39-5DCF-2D43-8945-40F21978743D}"/>
              </a:ext>
            </a:extLst>
          </p:cNvPr>
          <p:cNvSpPr>
            <a:spLocks noGrp="1"/>
          </p:cNvSpPr>
          <p:nvPr>
            <p:ph type="title"/>
          </p:nvPr>
        </p:nvSpPr>
        <p:spPr/>
        <p:txBody>
          <a:bodyPr/>
          <a:lstStyle/>
          <a:p>
            <a:r>
              <a:rPr lang="pt-PT" b="1" dirty="0" err="1"/>
              <a:t>What</a:t>
            </a:r>
            <a:r>
              <a:rPr lang="pt-PT" b="1" dirty="0"/>
              <a:t> are ‘</a:t>
            </a:r>
            <a:r>
              <a:rPr lang="pt-PT" b="1" dirty="0" err="1"/>
              <a:t>Advance</a:t>
            </a:r>
            <a:r>
              <a:rPr lang="pt-PT" b="1" dirty="0"/>
              <a:t> </a:t>
            </a:r>
            <a:r>
              <a:rPr lang="pt-PT" b="1" dirty="0" err="1"/>
              <a:t>Directives</a:t>
            </a:r>
            <a:r>
              <a:rPr lang="pt-PT" b="1" dirty="0"/>
              <a:t>’ (</a:t>
            </a:r>
            <a:r>
              <a:rPr lang="pt-PT" b="1" dirty="0" err="1"/>
              <a:t>ADs</a:t>
            </a:r>
            <a:r>
              <a:rPr lang="pt-PT" b="1" dirty="0"/>
              <a:t>)?</a:t>
            </a:r>
          </a:p>
        </p:txBody>
      </p:sp>
      <p:sp>
        <p:nvSpPr>
          <p:cNvPr id="3" name="Marcador de Posição de Conteúdo 2">
            <a:extLst>
              <a:ext uri="{FF2B5EF4-FFF2-40B4-BE49-F238E27FC236}">
                <a16:creationId xmlns:a16="http://schemas.microsoft.com/office/drawing/2014/main" id="{DB2366EA-094D-6449-8F94-4CFE635446E7}"/>
              </a:ext>
            </a:extLst>
          </p:cNvPr>
          <p:cNvSpPr>
            <a:spLocks noGrp="1"/>
          </p:cNvSpPr>
          <p:nvPr>
            <p:ph idx="1"/>
          </p:nvPr>
        </p:nvSpPr>
        <p:spPr/>
        <p:txBody>
          <a:bodyPr>
            <a:normAutofit lnSpcReduction="10000"/>
          </a:bodyPr>
          <a:lstStyle/>
          <a:p>
            <a:pPr marL="0" indent="0">
              <a:buNone/>
            </a:pPr>
            <a:endParaRPr lang="pt-PT" dirty="0"/>
          </a:p>
          <a:p>
            <a:pPr marL="0" indent="0">
              <a:buNone/>
            </a:pPr>
            <a:endParaRPr lang="pt-PT" dirty="0"/>
          </a:p>
          <a:p>
            <a:pPr marL="0" indent="0">
              <a:buNone/>
            </a:pPr>
            <a:endParaRPr lang="pt-PT" dirty="0"/>
          </a:p>
          <a:p>
            <a:pPr marL="0" indent="0">
              <a:buNone/>
            </a:pPr>
            <a:endParaRPr lang="pt-PT" dirty="0"/>
          </a:p>
          <a:p>
            <a:pPr marL="0" indent="0">
              <a:buNone/>
            </a:pPr>
            <a:endParaRPr lang="pt-PT" dirty="0"/>
          </a:p>
          <a:p>
            <a:pPr marL="0" indent="0">
              <a:buNone/>
            </a:pPr>
            <a:endParaRPr lang="pt-PT" dirty="0"/>
          </a:p>
          <a:p>
            <a:pPr marL="0" indent="0">
              <a:buNone/>
            </a:pPr>
            <a:endParaRPr lang="pt-PT" dirty="0"/>
          </a:p>
          <a:p>
            <a:pPr marL="0" indent="0" algn="ctr">
              <a:buNone/>
            </a:pPr>
            <a:r>
              <a:rPr lang="pt-PT" sz="1900" b="1" dirty="0" err="1"/>
              <a:t>Principle</a:t>
            </a:r>
            <a:r>
              <a:rPr lang="pt-PT" sz="1900" b="1" dirty="0"/>
              <a:t> 2 (3), </a:t>
            </a:r>
            <a:r>
              <a:rPr lang="pt-PT" sz="1900" b="1" dirty="0" err="1"/>
              <a:t>Recommendation</a:t>
            </a:r>
            <a:r>
              <a:rPr lang="pt-PT" sz="1900" b="1" dirty="0"/>
              <a:t> CM/</a:t>
            </a:r>
            <a:r>
              <a:rPr lang="pt-PT" sz="1900" b="1" dirty="0" err="1"/>
              <a:t>Rec</a:t>
            </a:r>
            <a:r>
              <a:rPr lang="pt-PT" sz="1900" b="1" dirty="0"/>
              <a:t>(2009)11 </a:t>
            </a:r>
            <a:r>
              <a:rPr lang="pt-PT" sz="1900" dirty="0" err="1"/>
              <a:t>of</a:t>
            </a:r>
            <a:r>
              <a:rPr lang="pt-PT" sz="1900" dirty="0"/>
              <a:t> </a:t>
            </a:r>
            <a:r>
              <a:rPr lang="pt-PT" sz="1900" dirty="0" err="1"/>
              <a:t>the</a:t>
            </a:r>
            <a:r>
              <a:rPr lang="pt-PT" sz="1900" dirty="0"/>
              <a:t> </a:t>
            </a:r>
            <a:r>
              <a:rPr lang="pt-PT" sz="1900" dirty="0" err="1"/>
              <a:t>Committee</a:t>
            </a:r>
            <a:r>
              <a:rPr lang="pt-PT" sz="1900" dirty="0"/>
              <a:t> </a:t>
            </a:r>
            <a:r>
              <a:rPr lang="pt-PT" sz="1900" dirty="0" err="1"/>
              <a:t>of</a:t>
            </a:r>
            <a:r>
              <a:rPr lang="pt-PT" sz="1900" dirty="0"/>
              <a:t> </a:t>
            </a:r>
            <a:r>
              <a:rPr lang="pt-PT" sz="1900" dirty="0" err="1"/>
              <a:t>Ministers</a:t>
            </a:r>
            <a:r>
              <a:rPr lang="pt-PT" sz="1900" dirty="0"/>
              <a:t> to </a:t>
            </a:r>
            <a:r>
              <a:rPr lang="pt-PT" sz="1900" dirty="0" err="1"/>
              <a:t>member</a:t>
            </a:r>
            <a:r>
              <a:rPr lang="pt-PT" sz="1900" dirty="0"/>
              <a:t> </a:t>
            </a:r>
            <a:r>
              <a:rPr lang="pt-PT" sz="1900" dirty="0" err="1"/>
              <a:t>states</a:t>
            </a:r>
            <a:r>
              <a:rPr lang="pt-PT" sz="1900" dirty="0"/>
              <a:t> </a:t>
            </a:r>
            <a:r>
              <a:rPr lang="pt-PT" sz="1900" dirty="0" err="1"/>
              <a:t>on</a:t>
            </a:r>
            <a:r>
              <a:rPr lang="pt-PT" sz="1900" dirty="0"/>
              <a:t> </a:t>
            </a:r>
            <a:r>
              <a:rPr lang="pt-PT" sz="1900" dirty="0" err="1"/>
              <a:t>principles</a:t>
            </a:r>
            <a:r>
              <a:rPr lang="pt-PT" sz="1900" dirty="0"/>
              <a:t> </a:t>
            </a:r>
            <a:r>
              <a:rPr lang="pt-PT" sz="1900" dirty="0" err="1"/>
              <a:t>concerning</a:t>
            </a:r>
            <a:r>
              <a:rPr lang="pt-PT" sz="1900" dirty="0"/>
              <a:t> </a:t>
            </a:r>
            <a:r>
              <a:rPr lang="pt-PT" sz="1900" dirty="0" err="1"/>
              <a:t>continuing</a:t>
            </a:r>
            <a:r>
              <a:rPr lang="pt-PT" sz="1900" dirty="0"/>
              <a:t> </a:t>
            </a:r>
            <a:r>
              <a:rPr lang="pt-PT" sz="1900" dirty="0" err="1"/>
              <a:t>powers</a:t>
            </a:r>
            <a:r>
              <a:rPr lang="pt-PT" sz="1900" dirty="0"/>
              <a:t> </a:t>
            </a:r>
            <a:r>
              <a:rPr lang="pt-PT" sz="1900" dirty="0" err="1"/>
              <a:t>of</a:t>
            </a:r>
            <a:r>
              <a:rPr lang="pt-PT" sz="1900" dirty="0"/>
              <a:t> </a:t>
            </a:r>
            <a:r>
              <a:rPr lang="pt-PT" sz="1900" dirty="0" err="1"/>
              <a:t>attorney</a:t>
            </a:r>
            <a:r>
              <a:rPr lang="pt-PT" sz="1900" dirty="0"/>
              <a:t> </a:t>
            </a:r>
            <a:r>
              <a:rPr lang="pt-PT" sz="1900" dirty="0" err="1"/>
              <a:t>and</a:t>
            </a:r>
            <a:br>
              <a:rPr lang="pt-PT" sz="1900" dirty="0"/>
            </a:br>
            <a:r>
              <a:rPr lang="pt-PT" sz="1900" dirty="0" err="1"/>
              <a:t>advance</a:t>
            </a:r>
            <a:r>
              <a:rPr lang="pt-PT" sz="1900" dirty="0"/>
              <a:t> </a:t>
            </a:r>
            <a:r>
              <a:rPr lang="pt-PT" sz="1900" dirty="0" err="1"/>
              <a:t>directives</a:t>
            </a:r>
            <a:r>
              <a:rPr lang="pt-PT" sz="1900" dirty="0"/>
              <a:t> for </a:t>
            </a:r>
            <a:r>
              <a:rPr lang="pt-PT" sz="1900" dirty="0" err="1"/>
              <a:t>incapacity</a:t>
            </a:r>
            <a:r>
              <a:rPr lang="pt-PT" sz="1900" dirty="0"/>
              <a:t> </a:t>
            </a:r>
            <a:endParaRPr lang="pt-PT" sz="1900" dirty="0">
              <a:effectLst/>
            </a:endParaRPr>
          </a:p>
          <a:p>
            <a:pPr marL="0" indent="0">
              <a:buNone/>
            </a:pPr>
            <a:endParaRPr lang="pt-PT" dirty="0"/>
          </a:p>
        </p:txBody>
      </p:sp>
      <p:sp>
        <p:nvSpPr>
          <p:cNvPr id="4" name="Retângulo Arredondado 3">
            <a:extLst>
              <a:ext uri="{FF2B5EF4-FFF2-40B4-BE49-F238E27FC236}">
                <a16:creationId xmlns:a16="http://schemas.microsoft.com/office/drawing/2014/main" id="{FBE8CACC-4CD6-0B43-BE01-5B34C804379B}"/>
              </a:ext>
            </a:extLst>
          </p:cNvPr>
          <p:cNvSpPr/>
          <p:nvPr/>
        </p:nvSpPr>
        <p:spPr>
          <a:xfrm>
            <a:off x="1939779" y="2414784"/>
            <a:ext cx="8312441" cy="2028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Advance directive</a:t>
            </a:r>
            <a:r>
              <a:rPr lang="en-US" sz="2800" dirty="0">
                <a:solidFill>
                  <a:schemeClr val="bg1"/>
                </a:solidFill>
              </a:rPr>
              <a:t>: instructions given or wishes made by a capable adult concerning issues that may arise in the event of his or her incapacity</a:t>
            </a:r>
            <a:endParaRPr lang="pt-PT" sz="2800" dirty="0">
              <a:solidFill>
                <a:schemeClr val="bg1"/>
              </a:solidFill>
            </a:endParaRPr>
          </a:p>
          <a:p>
            <a:pPr algn="ctr"/>
            <a:endParaRPr lang="pt-PT" dirty="0"/>
          </a:p>
        </p:txBody>
      </p:sp>
    </p:spTree>
    <p:extLst>
      <p:ext uri="{BB962C8B-B14F-4D97-AF65-F5344CB8AC3E}">
        <p14:creationId xmlns:p14="http://schemas.microsoft.com/office/powerpoint/2010/main" val="394122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432B9-81ED-A649-9EFB-ECC919D9C506}"/>
              </a:ext>
            </a:extLst>
          </p:cNvPr>
          <p:cNvSpPr>
            <a:spLocks noGrp="1"/>
          </p:cNvSpPr>
          <p:nvPr>
            <p:ph type="title"/>
          </p:nvPr>
        </p:nvSpPr>
        <p:spPr/>
        <p:txBody>
          <a:bodyPr/>
          <a:lstStyle/>
          <a:p>
            <a:r>
              <a:rPr lang="pt-PT" b="1" dirty="0" err="1"/>
              <a:t>ADs</a:t>
            </a:r>
            <a:r>
              <a:rPr lang="pt-PT" b="1" dirty="0"/>
              <a:t> in </a:t>
            </a:r>
            <a:r>
              <a:rPr lang="pt-PT" b="1" dirty="0" err="1"/>
              <a:t>Europe</a:t>
            </a:r>
            <a:endParaRPr lang="pt-PT" b="1" dirty="0"/>
          </a:p>
        </p:txBody>
      </p:sp>
      <p:pic>
        <p:nvPicPr>
          <p:cNvPr id="5" name="Marcador de Posição de Conteúdo 4">
            <a:extLst>
              <a:ext uri="{FF2B5EF4-FFF2-40B4-BE49-F238E27FC236}">
                <a16:creationId xmlns:a16="http://schemas.microsoft.com/office/drawing/2014/main" id="{12043113-EE14-0C4E-A4F7-D1D53BAAD0E2}"/>
              </a:ext>
            </a:extLst>
          </p:cNvPr>
          <p:cNvPicPr>
            <a:picLocks noGrp="1" noChangeAspect="1"/>
          </p:cNvPicPr>
          <p:nvPr>
            <p:ph idx="1"/>
          </p:nvPr>
        </p:nvPicPr>
        <p:blipFill>
          <a:blip r:embed="rId3"/>
          <a:stretch>
            <a:fillRect/>
          </a:stretch>
        </p:blipFill>
        <p:spPr>
          <a:xfrm rot="5400000">
            <a:off x="5827486" y="493143"/>
            <a:ext cx="4576417" cy="6476208"/>
          </a:xfrm>
        </p:spPr>
      </p:pic>
      <p:sp>
        <p:nvSpPr>
          <p:cNvPr id="7" name="CaixaDeTexto 6">
            <a:extLst>
              <a:ext uri="{FF2B5EF4-FFF2-40B4-BE49-F238E27FC236}">
                <a16:creationId xmlns:a16="http://schemas.microsoft.com/office/drawing/2014/main" id="{1958A50E-CED7-B04E-BCBD-3F6180688376}"/>
              </a:ext>
            </a:extLst>
          </p:cNvPr>
          <p:cNvSpPr txBox="1"/>
          <p:nvPr/>
        </p:nvSpPr>
        <p:spPr>
          <a:xfrm>
            <a:off x="838199" y="2286001"/>
            <a:ext cx="3833813" cy="3139321"/>
          </a:xfrm>
          <a:prstGeom prst="rect">
            <a:avLst/>
          </a:prstGeom>
          <a:noFill/>
        </p:spPr>
        <p:txBody>
          <a:bodyPr wrap="square" rtlCol="0">
            <a:spAutoFit/>
          </a:bodyPr>
          <a:lstStyle/>
          <a:p>
            <a:pPr marL="285750" indent="-285750">
              <a:buFont typeface="Arial" panose="020B0604020202020204" pitchFamily="34" charset="0"/>
              <a:buChar char="•"/>
            </a:pPr>
            <a:r>
              <a:rPr lang="pt-PT" dirty="0"/>
              <a:t>27 </a:t>
            </a:r>
            <a:r>
              <a:rPr lang="pt-PT" dirty="0" err="1"/>
              <a:t>jurisdictions</a:t>
            </a:r>
            <a:r>
              <a:rPr lang="pt-PT" dirty="0"/>
              <a:t> </a:t>
            </a:r>
            <a:r>
              <a:rPr lang="pt-PT" dirty="0" err="1"/>
              <a:t>assessed</a:t>
            </a:r>
            <a:endParaRPr lang="pt-PT" dirty="0"/>
          </a:p>
          <a:p>
            <a:endParaRPr lang="pt-PT" dirty="0"/>
          </a:p>
          <a:p>
            <a:pPr marL="285750" indent="-285750">
              <a:buFont typeface="Arial" panose="020B0604020202020204" pitchFamily="34" charset="0"/>
              <a:buChar char="•"/>
            </a:pPr>
            <a:r>
              <a:rPr lang="pt-PT" dirty="0"/>
              <a:t>15 </a:t>
            </a:r>
            <a:r>
              <a:rPr lang="pt-PT" dirty="0" err="1"/>
              <a:t>jurisdictions</a:t>
            </a:r>
            <a:r>
              <a:rPr lang="pt-PT" dirty="0"/>
              <a:t> </a:t>
            </a:r>
            <a:r>
              <a:rPr lang="pt-PT" dirty="0" err="1"/>
              <a:t>have</a:t>
            </a:r>
            <a:r>
              <a:rPr lang="pt-PT" dirty="0"/>
              <a:t> </a:t>
            </a:r>
            <a:r>
              <a:rPr lang="pt-PT" dirty="0" err="1"/>
              <a:t>ADs</a:t>
            </a:r>
            <a:endParaRPr lang="pt-PT" dirty="0"/>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r>
              <a:rPr lang="pt-PT" dirty="0"/>
              <a:t>27 </a:t>
            </a:r>
            <a:r>
              <a:rPr lang="pt-PT" dirty="0" err="1"/>
              <a:t>different</a:t>
            </a:r>
            <a:r>
              <a:rPr lang="pt-PT" dirty="0"/>
              <a:t> </a:t>
            </a:r>
            <a:r>
              <a:rPr lang="pt-PT" dirty="0" err="1"/>
              <a:t>ADs</a:t>
            </a:r>
            <a:r>
              <a:rPr lang="pt-PT" dirty="0"/>
              <a:t> (</a:t>
            </a:r>
            <a:r>
              <a:rPr lang="pt-PT" dirty="0" err="1"/>
              <a:t>most</a:t>
            </a:r>
            <a:r>
              <a:rPr lang="pt-PT" dirty="0"/>
              <a:t> </a:t>
            </a:r>
            <a:r>
              <a:rPr lang="pt-PT" dirty="0" err="1"/>
              <a:t>jurisdictions</a:t>
            </a:r>
            <a:r>
              <a:rPr lang="pt-PT" dirty="0"/>
              <a:t> </a:t>
            </a:r>
            <a:r>
              <a:rPr lang="pt-PT" dirty="0" err="1"/>
              <a:t>have</a:t>
            </a:r>
            <a:r>
              <a:rPr lang="pt-PT" dirty="0"/>
              <a:t> more </a:t>
            </a:r>
            <a:r>
              <a:rPr lang="pt-PT" dirty="0" err="1"/>
              <a:t>than</a:t>
            </a:r>
            <a:r>
              <a:rPr lang="pt-PT" dirty="0"/>
              <a:t> </a:t>
            </a:r>
            <a:r>
              <a:rPr lang="pt-PT" dirty="0" err="1"/>
              <a:t>one</a:t>
            </a:r>
            <a:r>
              <a:rPr lang="pt-PT" dirty="0"/>
              <a:t> </a:t>
            </a:r>
            <a:r>
              <a:rPr lang="pt-PT" dirty="0" err="1"/>
              <a:t>type</a:t>
            </a:r>
            <a:r>
              <a:rPr lang="pt-PT" dirty="0"/>
              <a:t> </a:t>
            </a:r>
            <a:r>
              <a:rPr lang="pt-PT" dirty="0" err="1"/>
              <a:t>of</a:t>
            </a:r>
            <a:r>
              <a:rPr lang="pt-PT" dirty="0"/>
              <a:t> AD)</a:t>
            </a:r>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r>
              <a:rPr lang="pt-PT" dirty="0"/>
              <a:t>Countries </a:t>
            </a:r>
            <a:r>
              <a:rPr lang="pt-PT" dirty="0" err="1"/>
              <a:t>from</a:t>
            </a:r>
            <a:r>
              <a:rPr lang="pt-PT" dirty="0"/>
              <a:t> </a:t>
            </a:r>
            <a:r>
              <a:rPr lang="pt-PT" dirty="0" err="1"/>
              <a:t>different</a:t>
            </a:r>
            <a:r>
              <a:rPr lang="pt-PT" dirty="0"/>
              <a:t> cultural backgrounds</a:t>
            </a:r>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r>
              <a:rPr lang="pt-PT" dirty="0"/>
              <a:t>More </a:t>
            </a:r>
            <a:r>
              <a:rPr lang="pt-PT" dirty="0" err="1"/>
              <a:t>common</a:t>
            </a:r>
            <a:r>
              <a:rPr lang="pt-PT" dirty="0"/>
              <a:t> in Western </a:t>
            </a:r>
            <a:r>
              <a:rPr lang="pt-PT" dirty="0" err="1"/>
              <a:t>Europe</a:t>
            </a:r>
            <a:endParaRPr lang="pt-PT" dirty="0"/>
          </a:p>
        </p:txBody>
      </p:sp>
    </p:spTree>
    <p:extLst>
      <p:ext uri="{BB962C8B-B14F-4D97-AF65-F5344CB8AC3E}">
        <p14:creationId xmlns:p14="http://schemas.microsoft.com/office/powerpoint/2010/main" val="86075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2FFB2FD-D584-D34E-9D2D-822F30CA772E}"/>
              </a:ext>
            </a:extLst>
          </p:cNvPr>
          <p:cNvSpPr>
            <a:spLocks noGrp="1"/>
          </p:cNvSpPr>
          <p:nvPr>
            <p:ph type="title"/>
          </p:nvPr>
        </p:nvSpPr>
        <p:spPr/>
        <p:txBody>
          <a:bodyPr/>
          <a:lstStyle/>
          <a:p>
            <a:r>
              <a:rPr lang="pt-PT" b="1" dirty="0" err="1"/>
              <a:t>What</a:t>
            </a:r>
            <a:r>
              <a:rPr lang="pt-PT" b="1" dirty="0"/>
              <a:t> </a:t>
            </a:r>
            <a:r>
              <a:rPr lang="pt-PT" b="1" dirty="0" err="1"/>
              <a:t>types</a:t>
            </a:r>
            <a:r>
              <a:rPr lang="pt-PT" b="1" dirty="0"/>
              <a:t> </a:t>
            </a:r>
            <a:r>
              <a:rPr lang="pt-PT" b="1" dirty="0" err="1"/>
              <a:t>of</a:t>
            </a:r>
            <a:r>
              <a:rPr lang="pt-PT" b="1" dirty="0"/>
              <a:t> AD </a:t>
            </a:r>
            <a:r>
              <a:rPr lang="pt-PT" b="1" dirty="0" err="1"/>
              <a:t>exist</a:t>
            </a:r>
            <a:r>
              <a:rPr lang="pt-PT" b="1" dirty="0"/>
              <a:t>?</a:t>
            </a:r>
          </a:p>
        </p:txBody>
      </p:sp>
      <p:sp>
        <p:nvSpPr>
          <p:cNvPr id="6" name="Marcador de Posição de Conteúdo 5">
            <a:extLst>
              <a:ext uri="{FF2B5EF4-FFF2-40B4-BE49-F238E27FC236}">
                <a16:creationId xmlns:a16="http://schemas.microsoft.com/office/drawing/2014/main" id="{B325C2D8-AE8D-0C41-94FC-8F9A750F9845}"/>
              </a:ext>
            </a:extLst>
          </p:cNvPr>
          <p:cNvSpPr>
            <a:spLocks noGrp="1"/>
          </p:cNvSpPr>
          <p:nvPr>
            <p:ph sz="half" idx="2"/>
          </p:nvPr>
        </p:nvSpPr>
        <p:spPr/>
        <p:txBody>
          <a:bodyPr>
            <a:normAutofit fontScale="25000" lnSpcReduction="20000"/>
          </a:bodyPr>
          <a:lstStyle/>
          <a:p>
            <a:r>
              <a:rPr lang="pt-PT" sz="8000" b="1" u="sng" dirty="0" err="1"/>
              <a:t>Criterion</a:t>
            </a:r>
            <a:r>
              <a:rPr lang="pt-PT" sz="8000" dirty="0"/>
              <a:t>: </a:t>
            </a:r>
            <a:r>
              <a:rPr lang="pt-PT" sz="8000" b="1" dirty="0" err="1"/>
              <a:t>Recipient</a:t>
            </a:r>
            <a:r>
              <a:rPr lang="pt-PT" sz="8000" b="1" dirty="0"/>
              <a:t> </a:t>
            </a:r>
            <a:r>
              <a:rPr lang="pt-PT" sz="8000" b="1" dirty="0" err="1"/>
              <a:t>of</a:t>
            </a:r>
            <a:r>
              <a:rPr lang="pt-PT" sz="8000" b="1" dirty="0"/>
              <a:t> </a:t>
            </a:r>
            <a:r>
              <a:rPr lang="pt-PT" sz="8000" b="1" dirty="0" err="1"/>
              <a:t>the</a:t>
            </a:r>
            <a:r>
              <a:rPr lang="pt-PT" sz="8000" b="1" dirty="0"/>
              <a:t> AD</a:t>
            </a:r>
          </a:p>
          <a:p>
            <a:endParaRPr lang="pt-PT" sz="8000" dirty="0"/>
          </a:p>
          <a:p>
            <a:r>
              <a:rPr lang="pt-PT" sz="8000" dirty="0"/>
              <a:t>11  </a:t>
            </a:r>
            <a:r>
              <a:rPr lang="pt-PT" sz="8000" dirty="0" err="1"/>
              <a:t>ADs</a:t>
            </a:r>
            <a:r>
              <a:rPr lang="pt-PT" sz="8000" dirty="0"/>
              <a:t>: </a:t>
            </a:r>
            <a:r>
              <a:rPr lang="pt-PT" sz="8000" dirty="0" err="1"/>
              <a:t>addressed</a:t>
            </a:r>
            <a:r>
              <a:rPr lang="pt-PT" sz="8000" dirty="0"/>
              <a:t> to </a:t>
            </a:r>
            <a:r>
              <a:rPr lang="pt-PT" sz="8000" dirty="0" err="1"/>
              <a:t>the</a:t>
            </a:r>
            <a:r>
              <a:rPr lang="pt-PT" sz="8000" dirty="0"/>
              <a:t> </a:t>
            </a:r>
            <a:r>
              <a:rPr lang="pt-PT" sz="8000" b="1" dirty="0" err="1"/>
              <a:t>health</a:t>
            </a:r>
            <a:r>
              <a:rPr lang="pt-PT" sz="8000" b="1" dirty="0"/>
              <a:t> </a:t>
            </a:r>
            <a:r>
              <a:rPr lang="pt-PT" sz="8000" b="1" dirty="0" err="1"/>
              <a:t>care</a:t>
            </a:r>
            <a:r>
              <a:rPr lang="pt-PT" sz="8000" b="1" dirty="0"/>
              <a:t> </a:t>
            </a:r>
            <a:r>
              <a:rPr lang="pt-PT" sz="8000" b="1" dirty="0" err="1"/>
              <a:t>provider</a:t>
            </a:r>
            <a:endParaRPr lang="pt-PT" sz="8000" b="1" dirty="0"/>
          </a:p>
          <a:p>
            <a:r>
              <a:rPr lang="pt-PT" sz="8000" dirty="0"/>
              <a:t>8 </a:t>
            </a:r>
            <a:r>
              <a:rPr lang="pt-PT" sz="8000" dirty="0" err="1"/>
              <a:t>ADs</a:t>
            </a:r>
            <a:r>
              <a:rPr lang="pt-PT" sz="8000" dirty="0"/>
              <a:t>: </a:t>
            </a:r>
            <a:r>
              <a:rPr lang="pt-PT" sz="8000" dirty="0" err="1"/>
              <a:t>addressed</a:t>
            </a:r>
            <a:r>
              <a:rPr lang="pt-PT" sz="8000" dirty="0"/>
              <a:t> to </a:t>
            </a:r>
            <a:r>
              <a:rPr lang="pt-PT" sz="8000" dirty="0" err="1"/>
              <a:t>the</a:t>
            </a:r>
            <a:r>
              <a:rPr lang="pt-PT" sz="8000" dirty="0"/>
              <a:t> </a:t>
            </a:r>
            <a:r>
              <a:rPr lang="pt-PT" sz="8000" b="1" dirty="0"/>
              <a:t>Court</a:t>
            </a:r>
          </a:p>
          <a:p>
            <a:r>
              <a:rPr lang="pt-PT" sz="8000" dirty="0"/>
              <a:t>2 </a:t>
            </a:r>
            <a:r>
              <a:rPr lang="pt-PT" sz="8000" dirty="0" err="1"/>
              <a:t>ADs</a:t>
            </a:r>
            <a:r>
              <a:rPr lang="pt-PT" sz="8000" dirty="0"/>
              <a:t>: </a:t>
            </a:r>
            <a:r>
              <a:rPr lang="pt-PT" sz="8000" dirty="0" err="1"/>
              <a:t>addressed</a:t>
            </a:r>
            <a:r>
              <a:rPr lang="pt-PT" sz="8000" dirty="0"/>
              <a:t> to </a:t>
            </a:r>
            <a:r>
              <a:rPr lang="pt-PT" sz="8000" dirty="0" err="1"/>
              <a:t>the</a:t>
            </a:r>
            <a:r>
              <a:rPr lang="pt-PT" sz="8000" dirty="0"/>
              <a:t> </a:t>
            </a:r>
            <a:r>
              <a:rPr lang="pt-PT" sz="8000" b="1" dirty="0" err="1"/>
              <a:t>representative</a:t>
            </a:r>
            <a:r>
              <a:rPr lang="pt-PT" sz="8000" b="1" dirty="0"/>
              <a:t>/</a:t>
            </a:r>
            <a:r>
              <a:rPr lang="pt-PT" sz="8000" b="1" dirty="0" err="1"/>
              <a:t>support</a:t>
            </a:r>
            <a:r>
              <a:rPr lang="pt-PT" sz="8000" b="1" dirty="0"/>
              <a:t> </a:t>
            </a:r>
            <a:r>
              <a:rPr lang="pt-PT" sz="8000" b="1" dirty="0" err="1"/>
              <a:t>person</a:t>
            </a:r>
            <a:endParaRPr lang="pt-PT" sz="8000" b="1" dirty="0"/>
          </a:p>
          <a:p>
            <a:r>
              <a:rPr lang="pt-PT" sz="8000" dirty="0"/>
              <a:t>2 </a:t>
            </a:r>
            <a:r>
              <a:rPr lang="pt-PT" sz="8000" dirty="0" err="1"/>
              <a:t>ADs</a:t>
            </a:r>
            <a:r>
              <a:rPr lang="pt-PT" sz="8000" dirty="0"/>
              <a:t>: </a:t>
            </a:r>
            <a:r>
              <a:rPr lang="pt-PT" sz="8000" dirty="0" err="1"/>
              <a:t>addressed</a:t>
            </a:r>
            <a:r>
              <a:rPr lang="pt-PT" sz="8000" dirty="0"/>
              <a:t> to </a:t>
            </a:r>
            <a:r>
              <a:rPr lang="pt-PT" sz="8000" dirty="0" err="1"/>
              <a:t>the</a:t>
            </a:r>
            <a:r>
              <a:rPr lang="pt-PT" sz="8000" b="1" dirty="0"/>
              <a:t> Court </a:t>
            </a:r>
            <a:r>
              <a:rPr lang="pt-PT" sz="8000" dirty="0" err="1"/>
              <a:t>and</a:t>
            </a:r>
            <a:r>
              <a:rPr lang="pt-PT" sz="8000" dirty="0"/>
              <a:t> to </a:t>
            </a:r>
            <a:r>
              <a:rPr lang="pt-PT" sz="8000" b="1" dirty="0" err="1"/>
              <a:t>the</a:t>
            </a:r>
            <a:r>
              <a:rPr lang="pt-PT" sz="8000" b="1" dirty="0"/>
              <a:t> </a:t>
            </a:r>
            <a:r>
              <a:rPr lang="pt-PT" sz="8000" b="1" dirty="0" err="1"/>
              <a:t>representative</a:t>
            </a:r>
            <a:r>
              <a:rPr lang="pt-PT" sz="8000" b="1" dirty="0"/>
              <a:t>/</a:t>
            </a:r>
            <a:r>
              <a:rPr lang="pt-PT" sz="8000" b="1" dirty="0" err="1"/>
              <a:t>support</a:t>
            </a:r>
            <a:r>
              <a:rPr lang="pt-PT" sz="8000" b="1" dirty="0"/>
              <a:t> </a:t>
            </a:r>
            <a:r>
              <a:rPr lang="pt-PT" sz="8000" b="1" dirty="0" err="1"/>
              <a:t>person</a:t>
            </a:r>
            <a:endParaRPr lang="pt-PT" sz="8000" b="1" dirty="0"/>
          </a:p>
          <a:p>
            <a:r>
              <a:rPr lang="pt-PT" sz="8000" dirty="0"/>
              <a:t>2 </a:t>
            </a:r>
            <a:r>
              <a:rPr lang="pt-PT" sz="8000" dirty="0" err="1"/>
              <a:t>ADs</a:t>
            </a:r>
            <a:r>
              <a:rPr lang="pt-PT" sz="8000" dirty="0"/>
              <a:t>: </a:t>
            </a:r>
            <a:r>
              <a:rPr lang="pt-PT" sz="8000" dirty="0" err="1"/>
              <a:t>addressed</a:t>
            </a:r>
            <a:r>
              <a:rPr lang="pt-PT" sz="8000" dirty="0"/>
              <a:t> to </a:t>
            </a:r>
            <a:r>
              <a:rPr lang="pt-PT" sz="8000" dirty="0" err="1"/>
              <a:t>the</a:t>
            </a:r>
            <a:r>
              <a:rPr lang="pt-PT" sz="8000" dirty="0"/>
              <a:t> </a:t>
            </a:r>
            <a:r>
              <a:rPr lang="pt-PT" sz="8000" b="1" dirty="0"/>
              <a:t>Court</a:t>
            </a:r>
            <a:r>
              <a:rPr lang="pt-PT" sz="8000" dirty="0"/>
              <a:t>, to </a:t>
            </a:r>
            <a:r>
              <a:rPr lang="pt-PT" sz="8000" dirty="0" err="1"/>
              <a:t>the</a:t>
            </a:r>
            <a:r>
              <a:rPr lang="pt-PT" sz="8000" dirty="0"/>
              <a:t> </a:t>
            </a:r>
            <a:r>
              <a:rPr lang="pt-PT" sz="8000" b="1" dirty="0" err="1"/>
              <a:t>representative</a:t>
            </a:r>
            <a:r>
              <a:rPr lang="pt-PT" sz="8000" b="1" dirty="0"/>
              <a:t>/</a:t>
            </a:r>
            <a:r>
              <a:rPr lang="pt-PT" sz="8000" b="1" dirty="0" err="1"/>
              <a:t>support</a:t>
            </a:r>
            <a:r>
              <a:rPr lang="pt-PT" sz="8000" b="1" dirty="0"/>
              <a:t> </a:t>
            </a:r>
            <a:r>
              <a:rPr lang="pt-PT" sz="8000" b="1" dirty="0" err="1"/>
              <a:t>person</a:t>
            </a:r>
            <a:r>
              <a:rPr lang="pt-PT" sz="8000" b="1" dirty="0"/>
              <a:t>  </a:t>
            </a:r>
            <a:r>
              <a:rPr lang="pt-PT" sz="8000" dirty="0" err="1"/>
              <a:t>and</a:t>
            </a:r>
            <a:r>
              <a:rPr lang="pt-PT" sz="8000" dirty="0"/>
              <a:t> </a:t>
            </a:r>
            <a:r>
              <a:rPr lang="pt-PT" sz="8000" b="1" dirty="0" err="1"/>
              <a:t>others</a:t>
            </a:r>
            <a:endParaRPr lang="pt-PT" sz="8000" b="1" dirty="0"/>
          </a:p>
          <a:p>
            <a:r>
              <a:rPr lang="pt-PT" sz="8000" dirty="0"/>
              <a:t>1 AD: </a:t>
            </a:r>
            <a:r>
              <a:rPr lang="pt-PT" sz="8000" dirty="0" err="1"/>
              <a:t>addressed</a:t>
            </a:r>
            <a:r>
              <a:rPr lang="pt-PT" sz="8000" dirty="0"/>
              <a:t> to </a:t>
            </a:r>
            <a:r>
              <a:rPr lang="pt-PT" sz="8000" dirty="0" err="1"/>
              <a:t>the</a:t>
            </a:r>
            <a:r>
              <a:rPr lang="pt-PT" sz="8000" dirty="0"/>
              <a:t> </a:t>
            </a:r>
            <a:r>
              <a:rPr lang="pt-PT" sz="8000" b="1" dirty="0" err="1"/>
              <a:t>health</a:t>
            </a:r>
            <a:r>
              <a:rPr lang="pt-PT" sz="8000" b="1" dirty="0"/>
              <a:t> </a:t>
            </a:r>
            <a:r>
              <a:rPr lang="pt-PT" sz="8000" b="1" dirty="0" err="1"/>
              <a:t>care</a:t>
            </a:r>
            <a:r>
              <a:rPr lang="pt-PT" sz="8000" b="1" dirty="0"/>
              <a:t> </a:t>
            </a:r>
            <a:r>
              <a:rPr lang="pt-PT" sz="8000" b="1" dirty="0" err="1"/>
              <a:t>provider</a:t>
            </a:r>
            <a:r>
              <a:rPr lang="pt-PT" sz="8000" b="1" dirty="0"/>
              <a:t> </a:t>
            </a:r>
            <a:r>
              <a:rPr lang="pt-PT" sz="8000" dirty="0" err="1"/>
              <a:t>and</a:t>
            </a:r>
            <a:r>
              <a:rPr lang="pt-PT" sz="8000" dirty="0"/>
              <a:t> to </a:t>
            </a:r>
            <a:r>
              <a:rPr lang="pt-PT" sz="8000" dirty="0" err="1"/>
              <a:t>the</a:t>
            </a:r>
            <a:r>
              <a:rPr lang="pt-PT" sz="8000" dirty="0"/>
              <a:t> </a:t>
            </a:r>
            <a:r>
              <a:rPr lang="pt-PT" sz="8000" b="1" dirty="0" err="1"/>
              <a:t>representative</a:t>
            </a:r>
            <a:r>
              <a:rPr lang="pt-PT" sz="8000" b="1" dirty="0"/>
              <a:t>/</a:t>
            </a:r>
            <a:r>
              <a:rPr lang="pt-PT" sz="8000" b="1" dirty="0" err="1"/>
              <a:t>support</a:t>
            </a:r>
            <a:r>
              <a:rPr lang="pt-PT" sz="8000" b="1" dirty="0"/>
              <a:t> </a:t>
            </a:r>
            <a:r>
              <a:rPr lang="pt-PT" sz="8000" b="1" dirty="0" err="1"/>
              <a:t>person</a:t>
            </a:r>
            <a:endParaRPr lang="pt-PT" sz="8000" b="1" dirty="0"/>
          </a:p>
          <a:p>
            <a:r>
              <a:rPr lang="pt-PT" sz="8000" dirty="0"/>
              <a:t>1 AD: </a:t>
            </a:r>
            <a:r>
              <a:rPr lang="pt-PT" sz="8000" dirty="0" err="1"/>
              <a:t>addressed</a:t>
            </a:r>
            <a:r>
              <a:rPr lang="pt-PT" sz="8000" dirty="0"/>
              <a:t> to </a:t>
            </a:r>
            <a:r>
              <a:rPr lang="pt-PT" sz="8000" dirty="0" err="1"/>
              <a:t>the</a:t>
            </a:r>
            <a:r>
              <a:rPr lang="pt-PT" sz="8000" dirty="0"/>
              <a:t> </a:t>
            </a:r>
            <a:r>
              <a:rPr lang="pt-PT" sz="8000" b="1" dirty="0" err="1"/>
              <a:t>Guardianship</a:t>
            </a:r>
            <a:r>
              <a:rPr lang="pt-PT" sz="8000" b="1" dirty="0"/>
              <a:t> </a:t>
            </a:r>
            <a:r>
              <a:rPr lang="pt-PT" sz="8000" b="1" dirty="0" err="1"/>
              <a:t>Authority</a:t>
            </a:r>
            <a:endParaRPr lang="pt-PT" sz="8000" b="1" dirty="0"/>
          </a:p>
          <a:p>
            <a:endParaRPr lang="pt-PT" dirty="0"/>
          </a:p>
        </p:txBody>
      </p:sp>
      <p:graphicFrame>
        <p:nvGraphicFramePr>
          <p:cNvPr id="9" name="Marcador de Posição de Conteúdo 8">
            <a:extLst>
              <a:ext uri="{FF2B5EF4-FFF2-40B4-BE49-F238E27FC236}">
                <a16:creationId xmlns:a16="http://schemas.microsoft.com/office/drawing/2014/main" id="{48457FB5-7A33-EB43-B2BF-17860DCF0C35}"/>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5520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22E1DDC-938B-5441-A5EF-B29662E97B21}"/>
              </a:ext>
            </a:extLst>
          </p:cNvPr>
          <p:cNvSpPr>
            <a:spLocks noGrp="1"/>
          </p:cNvSpPr>
          <p:nvPr>
            <p:ph type="title"/>
          </p:nvPr>
        </p:nvSpPr>
        <p:spPr/>
        <p:txBody>
          <a:bodyPr/>
          <a:lstStyle/>
          <a:p>
            <a:r>
              <a:rPr lang="pt-PT" b="1" dirty="0" err="1"/>
              <a:t>Which</a:t>
            </a:r>
            <a:r>
              <a:rPr lang="pt-PT" b="1" dirty="0"/>
              <a:t> </a:t>
            </a:r>
            <a:r>
              <a:rPr lang="pt-PT" b="1" dirty="0" err="1"/>
              <a:t>matters</a:t>
            </a:r>
            <a:r>
              <a:rPr lang="pt-PT" b="1" dirty="0"/>
              <a:t> are </a:t>
            </a:r>
            <a:r>
              <a:rPr lang="pt-PT" b="1" dirty="0" err="1"/>
              <a:t>covered</a:t>
            </a:r>
            <a:r>
              <a:rPr lang="pt-PT" b="1" dirty="0"/>
              <a:t>?</a:t>
            </a:r>
          </a:p>
        </p:txBody>
      </p:sp>
      <p:graphicFrame>
        <p:nvGraphicFramePr>
          <p:cNvPr id="7" name="Marcador de Posição de Conteúdo 6">
            <a:extLst>
              <a:ext uri="{FF2B5EF4-FFF2-40B4-BE49-F238E27FC236}">
                <a16:creationId xmlns:a16="http://schemas.microsoft.com/office/drawing/2014/main" id="{45FEB6B6-41D3-EB42-BF17-4A5A174E941A}"/>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Marcador de Posição de Conteúdo 5">
            <a:extLst>
              <a:ext uri="{FF2B5EF4-FFF2-40B4-BE49-F238E27FC236}">
                <a16:creationId xmlns:a16="http://schemas.microsoft.com/office/drawing/2014/main" id="{8456A953-6D33-8143-9BC3-7B397F3BFE98}"/>
              </a:ext>
            </a:extLst>
          </p:cNvPr>
          <p:cNvSpPr>
            <a:spLocks noGrp="1"/>
          </p:cNvSpPr>
          <p:nvPr>
            <p:ph sz="half" idx="2"/>
          </p:nvPr>
        </p:nvSpPr>
        <p:spPr/>
        <p:txBody>
          <a:bodyPr>
            <a:normAutofit fontScale="70000" lnSpcReduction="20000"/>
          </a:bodyPr>
          <a:lstStyle/>
          <a:p>
            <a:pPr marL="0" indent="0">
              <a:buNone/>
            </a:pPr>
            <a:r>
              <a:rPr lang="pt-PT" b="1" u="sng" dirty="0" err="1"/>
              <a:t>List</a:t>
            </a:r>
            <a:r>
              <a:rPr lang="pt-PT" b="1" u="sng" dirty="0"/>
              <a:t> </a:t>
            </a:r>
            <a:r>
              <a:rPr lang="pt-PT" b="1" u="sng" dirty="0" err="1"/>
              <a:t>of</a:t>
            </a:r>
            <a:r>
              <a:rPr lang="pt-PT" b="1" u="sng" dirty="0"/>
              <a:t> </a:t>
            </a:r>
            <a:r>
              <a:rPr lang="pt-PT" b="1" u="sng" dirty="0" err="1"/>
              <a:t>matters</a:t>
            </a:r>
            <a:r>
              <a:rPr lang="pt-PT" b="1" u="sng" dirty="0"/>
              <a:t>:</a:t>
            </a:r>
          </a:p>
          <a:p>
            <a:pPr marL="0" indent="0">
              <a:buNone/>
            </a:pPr>
            <a:endParaRPr lang="pt-PT" b="1" u="sng" dirty="0"/>
          </a:p>
          <a:p>
            <a:pPr marL="0" indent="0">
              <a:buNone/>
            </a:pPr>
            <a:r>
              <a:rPr lang="pt-PT" dirty="0"/>
              <a:t>9 </a:t>
            </a:r>
            <a:r>
              <a:rPr lang="pt-PT" dirty="0" err="1"/>
              <a:t>ADs</a:t>
            </a:r>
            <a:r>
              <a:rPr lang="pt-PT" dirty="0"/>
              <a:t>: </a:t>
            </a:r>
            <a:r>
              <a:rPr lang="pt-PT" dirty="0" err="1"/>
              <a:t>Appointment</a:t>
            </a:r>
            <a:r>
              <a:rPr lang="pt-PT" dirty="0"/>
              <a:t> </a:t>
            </a:r>
            <a:r>
              <a:rPr lang="pt-PT" dirty="0" err="1"/>
              <a:t>of</a:t>
            </a:r>
            <a:r>
              <a:rPr lang="pt-PT" dirty="0"/>
              <a:t> </a:t>
            </a:r>
            <a:r>
              <a:rPr lang="pt-PT" dirty="0" err="1"/>
              <a:t>representative</a:t>
            </a:r>
            <a:r>
              <a:rPr lang="pt-PT" dirty="0"/>
              <a:t>/</a:t>
            </a:r>
            <a:r>
              <a:rPr lang="pt-PT" dirty="0" err="1"/>
              <a:t>support</a:t>
            </a:r>
            <a:r>
              <a:rPr lang="pt-PT" dirty="0"/>
              <a:t> </a:t>
            </a:r>
            <a:r>
              <a:rPr lang="pt-PT" dirty="0" err="1"/>
              <a:t>person</a:t>
            </a:r>
            <a:endParaRPr lang="pt-PT" dirty="0"/>
          </a:p>
          <a:p>
            <a:pPr marL="0" indent="0">
              <a:buNone/>
            </a:pPr>
            <a:r>
              <a:rPr lang="pt-PT" dirty="0"/>
              <a:t>9 </a:t>
            </a:r>
            <a:r>
              <a:rPr lang="pt-PT" dirty="0" err="1"/>
              <a:t>ADs</a:t>
            </a:r>
            <a:r>
              <a:rPr lang="pt-PT" dirty="0"/>
              <a:t>: Medical </a:t>
            </a:r>
            <a:r>
              <a:rPr lang="pt-PT" dirty="0" err="1"/>
              <a:t>matters</a:t>
            </a:r>
            <a:r>
              <a:rPr lang="pt-PT" dirty="0"/>
              <a:t> (general)*</a:t>
            </a:r>
          </a:p>
          <a:p>
            <a:pPr marL="0" indent="0">
              <a:buNone/>
            </a:pPr>
            <a:r>
              <a:rPr lang="pt-PT" dirty="0"/>
              <a:t>2 </a:t>
            </a:r>
            <a:r>
              <a:rPr lang="pt-PT" dirty="0" err="1"/>
              <a:t>ADs</a:t>
            </a:r>
            <a:r>
              <a:rPr lang="pt-PT" dirty="0"/>
              <a:t>: Medical </a:t>
            </a:r>
            <a:r>
              <a:rPr lang="pt-PT" dirty="0" err="1"/>
              <a:t>matters</a:t>
            </a:r>
            <a:r>
              <a:rPr lang="pt-PT" dirty="0"/>
              <a:t> (</a:t>
            </a:r>
            <a:r>
              <a:rPr lang="pt-PT" dirty="0" err="1"/>
              <a:t>refusal</a:t>
            </a:r>
            <a:r>
              <a:rPr lang="pt-PT" dirty="0"/>
              <a:t> </a:t>
            </a:r>
            <a:r>
              <a:rPr lang="pt-PT" dirty="0" err="1"/>
              <a:t>of</a:t>
            </a:r>
            <a:r>
              <a:rPr lang="pt-PT" dirty="0"/>
              <a:t> medical </a:t>
            </a:r>
            <a:r>
              <a:rPr lang="pt-PT" dirty="0" err="1"/>
              <a:t>treatment</a:t>
            </a:r>
            <a:r>
              <a:rPr lang="pt-PT" dirty="0"/>
              <a:t>)</a:t>
            </a:r>
          </a:p>
          <a:p>
            <a:pPr marL="0" indent="0">
              <a:buNone/>
            </a:pPr>
            <a:r>
              <a:rPr lang="pt-PT" dirty="0"/>
              <a:t>2 </a:t>
            </a:r>
            <a:r>
              <a:rPr lang="pt-PT" dirty="0" err="1"/>
              <a:t>ADs</a:t>
            </a:r>
            <a:r>
              <a:rPr lang="pt-PT" dirty="0"/>
              <a:t>:  Medical </a:t>
            </a:r>
            <a:r>
              <a:rPr lang="pt-PT" dirty="0" err="1"/>
              <a:t>matters</a:t>
            </a:r>
            <a:r>
              <a:rPr lang="pt-PT" dirty="0"/>
              <a:t> (</a:t>
            </a:r>
            <a:r>
              <a:rPr lang="pt-PT" dirty="0" err="1"/>
              <a:t>end</a:t>
            </a:r>
            <a:r>
              <a:rPr lang="pt-PT" dirty="0"/>
              <a:t> </a:t>
            </a:r>
            <a:r>
              <a:rPr lang="pt-PT" dirty="0" err="1"/>
              <a:t>of</a:t>
            </a:r>
            <a:r>
              <a:rPr lang="pt-PT" dirty="0"/>
              <a:t> </a:t>
            </a:r>
            <a:r>
              <a:rPr lang="pt-PT" dirty="0" err="1"/>
              <a:t>life</a:t>
            </a:r>
            <a:r>
              <a:rPr lang="pt-PT" dirty="0"/>
              <a:t>)</a:t>
            </a:r>
          </a:p>
          <a:p>
            <a:pPr marL="0" indent="0">
              <a:buNone/>
            </a:pPr>
            <a:r>
              <a:rPr lang="pt-PT" dirty="0"/>
              <a:t>2 </a:t>
            </a:r>
            <a:r>
              <a:rPr lang="pt-PT" dirty="0" err="1"/>
              <a:t>ADs</a:t>
            </a:r>
            <a:r>
              <a:rPr lang="pt-PT" dirty="0"/>
              <a:t>: </a:t>
            </a:r>
            <a:r>
              <a:rPr lang="pt-PT" dirty="0" err="1"/>
              <a:t>Instructions</a:t>
            </a:r>
            <a:r>
              <a:rPr lang="pt-PT" dirty="0"/>
              <a:t> to </a:t>
            </a:r>
            <a:r>
              <a:rPr lang="pt-PT" dirty="0" err="1"/>
              <a:t>the</a:t>
            </a:r>
            <a:r>
              <a:rPr lang="pt-PT" dirty="0"/>
              <a:t> </a:t>
            </a:r>
            <a:r>
              <a:rPr lang="pt-PT" dirty="0" err="1"/>
              <a:t>representative</a:t>
            </a:r>
            <a:r>
              <a:rPr lang="pt-PT" dirty="0"/>
              <a:t>/</a:t>
            </a:r>
            <a:r>
              <a:rPr lang="pt-PT" dirty="0" err="1"/>
              <a:t>support</a:t>
            </a:r>
            <a:r>
              <a:rPr lang="pt-PT" dirty="0"/>
              <a:t> </a:t>
            </a:r>
            <a:r>
              <a:rPr lang="pt-PT" dirty="0" err="1"/>
              <a:t>person</a:t>
            </a:r>
            <a:endParaRPr lang="pt-PT" dirty="0"/>
          </a:p>
          <a:p>
            <a:pPr marL="0" indent="0">
              <a:buNone/>
            </a:pPr>
            <a:r>
              <a:rPr lang="pt-PT" dirty="0"/>
              <a:t>1 AD: </a:t>
            </a:r>
            <a:r>
              <a:rPr lang="pt-PT" dirty="0" err="1"/>
              <a:t>Appointment</a:t>
            </a:r>
            <a:r>
              <a:rPr lang="pt-PT" dirty="0"/>
              <a:t> </a:t>
            </a:r>
            <a:r>
              <a:rPr lang="pt-PT" dirty="0" err="1"/>
              <a:t>of</a:t>
            </a:r>
            <a:r>
              <a:rPr lang="pt-PT" dirty="0"/>
              <a:t> </a:t>
            </a:r>
            <a:r>
              <a:rPr lang="pt-PT" dirty="0" err="1"/>
              <a:t>representative</a:t>
            </a:r>
            <a:r>
              <a:rPr lang="pt-PT" dirty="0"/>
              <a:t>/</a:t>
            </a:r>
            <a:r>
              <a:rPr lang="pt-PT" dirty="0" err="1"/>
              <a:t>support</a:t>
            </a:r>
            <a:r>
              <a:rPr lang="pt-PT" dirty="0"/>
              <a:t> </a:t>
            </a:r>
            <a:r>
              <a:rPr lang="pt-PT" dirty="0" err="1"/>
              <a:t>person</a:t>
            </a:r>
            <a:r>
              <a:rPr lang="pt-PT" dirty="0"/>
              <a:t> + </a:t>
            </a:r>
            <a:r>
              <a:rPr lang="pt-PT" dirty="0" err="1"/>
              <a:t>definition</a:t>
            </a:r>
            <a:r>
              <a:rPr lang="pt-PT" dirty="0"/>
              <a:t> </a:t>
            </a:r>
            <a:r>
              <a:rPr lang="pt-PT" dirty="0" err="1"/>
              <a:t>of</a:t>
            </a:r>
            <a:r>
              <a:rPr lang="pt-PT" dirty="0"/>
              <a:t> scope </a:t>
            </a:r>
            <a:r>
              <a:rPr lang="pt-PT" dirty="0" err="1"/>
              <a:t>and</a:t>
            </a:r>
            <a:r>
              <a:rPr lang="pt-PT" dirty="0"/>
              <a:t> </a:t>
            </a:r>
            <a:r>
              <a:rPr lang="pt-PT" dirty="0" err="1"/>
              <a:t>orientation</a:t>
            </a:r>
            <a:r>
              <a:rPr lang="pt-PT" dirty="0"/>
              <a:t> </a:t>
            </a:r>
            <a:r>
              <a:rPr lang="pt-PT" dirty="0" err="1"/>
              <a:t>of</a:t>
            </a:r>
            <a:r>
              <a:rPr lang="pt-PT" dirty="0"/>
              <a:t> </a:t>
            </a:r>
            <a:r>
              <a:rPr lang="pt-PT" dirty="0" err="1"/>
              <a:t>support</a:t>
            </a:r>
            <a:r>
              <a:rPr lang="pt-PT" dirty="0"/>
              <a:t> </a:t>
            </a:r>
            <a:r>
              <a:rPr lang="pt-PT" dirty="0" err="1"/>
              <a:t>measure</a:t>
            </a:r>
            <a:endParaRPr lang="pt-PT" dirty="0"/>
          </a:p>
          <a:p>
            <a:pPr marL="0" indent="0">
              <a:buNone/>
            </a:pPr>
            <a:r>
              <a:rPr lang="pt-PT" dirty="0"/>
              <a:t>1 AD: Record </a:t>
            </a:r>
            <a:r>
              <a:rPr lang="pt-PT" dirty="0" err="1"/>
              <a:t>of</a:t>
            </a:r>
            <a:r>
              <a:rPr lang="pt-PT" dirty="0"/>
              <a:t> </a:t>
            </a:r>
            <a:r>
              <a:rPr lang="pt-PT" dirty="0" err="1"/>
              <a:t>values</a:t>
            </a:r>
            <a:r>
              <a:rPr lang="pt-PT" dirty="0"/>
              <a:t>, </a:t>
            </a:r>
            <a:r>
              <a:rPr lang="pt-PT" dirty="0" err="1"/>
              <a:t>beliefs</a:t>
            </a:r>
            <a:r>
              <a:rPr lang="pt-PT" dirty="0"/>
              <a:t> </a:t>
            </a:r>
            <a:r>
              <a:rPr lang="pt-PT" dirty="0" err="1"/>
              <a:t>and</a:t>
            </a:r>
            <a:r>
              <a:rPr lang="pt-PT" dirty="0"/>
              <a:t> </a:t>
            </a:r>
            <a:r>
              <a:rPr lang="pt-PT" dirty="0" err="1"/>
              <a:t>wishes</a:t>
            </a:r>
            <a:endParaRPr lang="pt-PT" dirty="0"/>
          </a:p>
          <a:p>
            <a:pPr marL="0" indent="0">
              <a:buNone/>
            </a:pPr>
            <a:endParaRPr lang="pt-PT" dirty="0"/>
          </a:p>
          <a:p>
            <a:pPr marL="0" indent="0">
              <a:buNone/>
            </a:pPr>
            <a:endParaRPr lang="pt-PT" dirty="0"/>
          </a:p>
          <a:p>
            <a:endParaRPr lang="pt-PT" dirty="0"/>
          </a:p>
        </p:txBody>
      </p:sp>
      <p:sp>
        <p:nvSpPr>
          <p:cNvPr id="8" name="CaixaDeTexto 7">
            <a:extLst>
              <a:ext uri="{FF2B5EF4-FFF2-40B4-BE49-F238E27FC236}">
                <a16:creationId xmlns:a16="http://schemas.microsoft.com/office/drawing/2014/main" id="{B3D56820-53C0-524A-B0C7-3850065C5051}"/>
              </a:ext>
            </a:extLst>
          </p:cNvPr>
          <p:cNvSpPr txBox="1"/>
          <p:nvPr/>
        </p:nvSpPr>
        <p:spPr>
          <a:xfrm>
            <a:off x="6972300" y="6311900"/>
            <a:ext cx="3800475" cy="369332"/>
          </a:xfrm>
          <a:prstGeom prst="rect">
            <a:avLst/>
          </a:prstGeom>
          <a:noFill/>
        </p:spPr>
        <p:txBody>
          <a:bodyPr wrap="square" rtlCol="0">
            <a:spAutoFit/>
          </a:bodyPr>
          <a:lstStyle/>
          <a:p>
            <a:r>
              <a:rPr lang="pt-PT" dirty="0"/>
              <a:t>* </a:t>
            </a:r>
            <a:r>
              <a:rPr lang="pt-PT" sz="1400" dirty="0" err="1"/>
              <a:t>Special</a:t>
            </a:r>
            <a:r>
              <a:rPr lang="pt-PT" sz="1400" dirty="0"/>
              <a:t> </a:t>
            </a:r>
            <a:r>
              <a:rPr lang="pt-PT" sz="1200" dirty="0"/>
              <a:t>regime: </a:t>
            </a:r>
            <a:r>
              <a:rPr lang="pt-PT" sz="1200" dirty="0" err="1"/>
              <a:t>Euthanasia</a:t>
            </a:r>
            <a:r>
              <a:rPr lang="pt-PT" sz="1200" dirty="0"/>
              <a:t> AD (ND)</a:t>
            </a:r>
          </a:p>
        </p:txBody>
      </p:sp>
    </p:spTree>
    <p:extLst>
      <p:ext uri="{BB962C8B-B14F-4D97-AF65-F5344CB8AC3E}">
        <p14:creationId xmlns:p14="http://schemas.microsoft.com/office/powerpoint/2010/main" val="44831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B7ADA-B270-6642-9BCA-BE4BDB7FAF3B}"/>
              </a:ext>
            </a:extLst>
          </p:cNvPr>
          <p:cNvSpPr>
            <a:spLocks noGrp="1"/>
          </p:cNvSpPr>
          <p:nvPr>
            <p:ph type="title"/>
          </p:nvPr>
        </p:nvSpPr>
        <p:spPr/>
        <p:txBody>
          <a:bodyPr/>
          <a:lstStyle/>
          <a:p>
            <a:r>
              <a:rPr lang="pt-PT" b="1" dirty="0"/>
              <a:t>To </a:t>
            </a:r>
            <a:r>
              <a:rPr lang="pt-PT" b="1" dirty="0" err="1"/>
              <a:t>what</a:t>
            </a:r>
            <a:r>
              <a:rPr lang="pt-PT" b="1" dirty="0"/>
              <a:t> </a:t>
            </a:r>
            <a:r>
              <a:rPr lang="pt-PT" b="1" dirty="0" err="1"/>
              <a:t>extent</a:t>
            </a:r>
            <a:r>
              <a:rPr lang="pt-PT" b="1" dirty="0"/>
              <a:t> </a:t>
            </a:r>
            <a:r>
              <a:rPr lang="pt-PT" b="1" dirty="0" err="1"/>
              <a:t>is</a:t>
            </a:r>
            <a:r>
              <a:rPr lang="pt-PT" b="1" dirty="0"/>
              <a:t> </a:t>
            </a:r>
            <a:r>
              <a:rPr lang="pt-PT" b="1" dirty="0" err="1"/>
              <a:t>the</a:t>
            </a:r>
            <a:r>
              <a:rPr lang="pt-PT" b="1" dirty="0"/>
              <a:t> AD </a:t>
            </a:r>
            <a:r>
              <a:rPr lang="pt-PT" b="1" dirty="0" err="1"/>
              <a:t>legally</a:t>
            </a:r>
            <a:r>
              <a:rPr lang="pt-PT" b="1" dirty="0"/>
              <a:t> </a:t>
            </a:r>
            <a:r>
              <a:rPr lang="pt-PT" b="1" dirty="0" err="1"/>
              <a:t>binding</a:t>
            </a:r>
            <a:r>
              <a:rPr lang="pt-PT" b="1" dirty="0"/>
              <a:t>?</a:t>
            </a:r>
          </a:p>
        </p:txBody>
      </p:sp>
      <p:graphicFrame>
        <p:nvGraphicFramePr>
          <p:cNvPr id="6" name="Marcador de Posição de Conteúdo 5">
            <a:extLst>
              <a:ext uri="{FF2B5EF4-FFF2-40B4-BE49-F238E27FC236}">
                <a16:creationId xmlns:a16="http://schemas.microsoft.com/office/drawing/2014/main" id="{2333CDDF-B541-5D43-A993-7E5BD6D5A05F}"/>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Posição de Conteúdo 4">
            <a:extLst>
              <a:ext uri="{FF2B5EF4-FFF2-40B4-BE49-F238E27FC236}">
                <a16:creationId xmlns:a16="http://schemas.microsoft.com/office/drawing/2014/main" id="{CCF18781-FD7F-114C-AB17-AB770607983C}"/>
              </a:ext>
            </a:extLst>
          </p:cNvPr>
          <p:cNvSpPr>
            <a:spLocks noGrp="1"/>
          </p:cNvSpPr>
          <p:nvPr>
            <p:ph sz="half" idx="2"/>
          </p:nvPr>
        </p:nvSpPr>
        <p:spPr/>
        <p:txBody>
          <a:bodyPr/>
          <a:lstStyle/>
          <a:p>
            <a:endParaRPr lang="pt-PT" dirty="0"/>
          </a:p>
          <a:p>
            <a:endParaRPr lang="pt-PT" dirty="0"/>
          </a:p>
        </p:txBody>
      </p:sp>
      <p:sp>
        <p:nvSpPr>
          <p:cNvPr id="7" name="CaixaDeTexto 6">
            <a:extLst>
              <a:ext uri="{FF2B5EF4-FFF2-40B4-BE49-F238E27FC236}">
                <a16:creationId xmlns:a16="http://schemas.microsoft.com/office/drawing/2014/main" id="{21994361-3F33-6E4A-8F7D-58C9E21ED0B3}"/>
              </a:ext>
            </a:extLst>
          </p:cNvPr>
          <p:cNvSpPr txBox="1"/>
          <p:nvPr/>
        </p:nvSpPr>
        <p:spPr>
          <a:xfrm>
            <a:off x="7024688" y="2082800"/>
            <a:ext cx="4481512" cy="2954655"/>
          </a:xfrm>
          <a:prstGeom prst="rect">
            <a:avLst/>
          </a:prstGeom>
          <a:noFill/>
        </p:spPr>
        <p:txBody>
          <a:bodyPr wrap="square" rtlCol="0">
            <a:spAutoFit/>
          </a:bodyPr>
          <a:lstStyle/>
          <a:p>
            <a:endParaRPr lang="pt-PT" sz="2400" dirty="0"/>
          </a:p>
          <a:p>
            <a:pPr marL="285750" indent="-285750">
              <a:buFont typeface="Arial" panose="020B0604020202020204" pitchFamily="34" charset="0"/>
              <a:buChar char="•"/>
            </a:pPr>
            <a:r>
              <a:rPr lang="pt-PT" sz="2400" dirty="0"/>
              <a:t>7 </a:t>
            </a:r>
            <a:r>
              <a:rPr lang="pt-PT" sz="2400" dirty="0" err="1"/>
              <a:t>ADs</a:t>
            </a:r>
            <a:r>
              <a:rPr lang="pt-PT" sz="2400" dirty="0"/>
              <a:t>: </a:t>
            </a:r>
            <a:r>
              <a:rPr lang="pt-PT" sz="2400" dirty="0" err="1"/>
              <a:t>legally</a:t>
            </a:r>
            <a:r>
              <a:rPr lang="pt-PT" sz="2400" dirty="0"/>
              <a:t> </a:t>
            </a:r>
            <a:r>
              <a:rPr lang="pt-PT" sz="2400" dirty="0" err="1"/>
              <a:t>binding</a:t>
            </a:r>
            <a:r>
              <a:rPr lang="pt-PT" sz="2400" dirty="0"/>
              <a:t> (no </a:t>
            </a:r>
            <a:r>
              <a:rPr lang="pt-PT" sz="2400" dirty="0" err="1"/>
              <a:t>exceptions</a:t>
            </a:r>
            <a:r>
              <a:rPr lang="pt-PT" sz="2400" dirty="0"/>
              <a:t>)</a:t>
            </a:r>
          </a:p>
          <a:p>
            <a:pPr marL="285750" indent="-285750">
              <a:buFont typeface="Arial" panose="020B0604020202020204" pitchFamily="34" charset="0"/>
              <a:buChar char="•"/>
            </a:pPr>
            <a:r>
              <a:rPr lang="pt-PT" sz="2400" dirty="0"/>
              <a:t>12 </a:t>
            </a:r>
            <a:r>
              <a:rPr lang="pt-PT" sz="2400" dirty="0" err="1"/>
              <a:t>ADs</a:t>
            </a:r>
            <a:r>
              <a:rPr lang="pt-PT" sz="2400" dirty="0"/>
              <a:t>: </a:t>
            </a:r>
            <a:r>
              <a:rPr lang="pt-PT" sz="2400" dirty="0" err="1"/>
              <a:t>legally</a:t>
            </a:r>
            <a:r>
              <a:rPr lang="pt-PT" sz="2400" dirty="0"/>
              <a:t> </a:t>
            </a:r>
            <a:r>
              <a:rPr lang="pt-PT" sz="2400" dirty="0" err="1"/>
              <a:t>binding</a:t>
            </a:r>
            <a:r>
              <a:rPr lang="pt-PT" sz="2400" dirty="0"/>
              <a:t> (</a:t>
            </a:r>
            <a:r>
              <a:rPr lang="pt-PT" sz="2400" dirty="0" err="1"/>
              <a:t>exceptions</a:t>
            </a:r>
            <a:r>
              <a:rPr lang="pt-PT" sz="2400" dirty="0"/>
              <a:t>)</a:t>
            </a:r>
          </a:p>
          <a:p>
            <a:pPr marL="285750" indent="-285750">
              <a:buFont typeface="Arial" panose="020B0604020202020204" pitchFamily="34" charset="0"/>
              <a:buChar char="•"/>
            </a:pPr>
            <a:r>
              <a:rPr lang="pt-PT" sz="2400" dirty="0"/>
              <a:t>5 </a:t>
            </a:r>
            <a:r>
              <a:rPr lang="pt-PT" sz="2400" dirty="0" err="1"/>
              <a:t>ADs</a:t>
            </a:r>
            <a:r>
              <a:rPr lang="pt-PT" sz="2400" dirty="0"/>
              <a:t>: </a:t>
            </a:r>
            <a:r>
              <a:rPr lang="pt-PT" sz="2400" dirty="0" err="1"/>
              <a:t>not</a:t>
            </a:r>
            <a:r>
              <a:rPr lang="pt-PT" sz="2400" dirty="0"/>
              <a:t> </a:t>
            </a:r>
            <a:r>
              <a:rPr lang="pt-PT" sz="2400" dirty="0" err="1"/>
              <a:t>legally</a:t>
            </a:r>
            <a:r>
              <a:rPr lang="pt-PT" sz="2400" dirty="0"/>
              <a:t> </a:t>
            </a:r>
            <a:r>
              <a:rPr lang="pt-PT" sz="2400" dirty="0" err="1"/>
              <a:t>binding</a:t>
            </a:r>
            <a:r>
              <a:rPr lang="pt-PT" sz="2400" dirty="0"/>
              <a:t>* </a:t>
            </a:r>
          </a:p>
          <a:p>
            <a:pPr marL="285750" indent="-285750">
              <a:buFont typeface="Arial" panose="020B0604020202020204" pitchFamily="34" charset="0"/>
              <a:buChar char="•"/>
            </a:pPr>
            <a:r>
              <a:rPr lang="pt-PT" sz="2400" dirty="0"/>
              <a:t>3 </a:t>
            </a:r>
            <a:r>
              <a:rPr lang="pt-PT" sz="2400" dirty="0" err="1"/>
              <a:t>ADs</a:t>
            </a:r>
            <a:r>
              <a:rPr lang="pt-PT" sz="2400" dirty="0"/>
              <a:t>: no </a:t>
            </a:r>
            <a:r>
              <a:rPr lang="pt-PT" sz="2400" dirty="0" err="1"/>
              <a:t>answer</a:t>
            </a:r>
            <a:endParaRPr lang="pt-PT" sz="2400" dirty="0"/>
          </a:p>
          <a:p>
            <a:pPr marL="285750" indent="-285750">
              <a:buFont typeface="Arial" panose="020B0604020202020204" pitchFamily="34" charset="0"/>
              <a:buChar char="•"/>
            </a:pPr>
            <a:endParaRPr lang="pt-PT" dirty="0"/>
          </a:p>
        </p:txBody>
      </p:sp>
      <p:sp>
        <p:nvSpPr>
          <p:cNvPr id="9" name="CaixaDeTexto 8">
            <a:extLst>
              <a:ext uri="{FF2B5EF4-FFF2-40B4-BE49-F238E27FC236}">
                <a16:creationId xmlns:a16="http://schemas.microsoft.com/office/drawing/2014/main" id="{4DA5B110-A182-9542-998F-615DFF0996C7}"/>
              </a:ext>
            </a:extLst>
          </p:cNvPr>
          <p:cNvSpPr txBox="1"/>
          <p:nvPr/>
        </p:nvSpPr>
        <p:spPr>
          <a:xfrm>
            <a:off x="7024688" y="5815013"/>
            <a:ext cx="3719511" cy="523220"/>
          </a:xfrm>
          <a:prstGeom prst="rect">
            <a:avLst/>
          </a:prstGeom>
          <a:noFill/>
        </p:spPr>
        <p:txBody>
          <a:bodyPr wrap="square" rtlCol="0">
            <a:spAutoFit/>
          </a:bodyPr>
          <a:lstStyle/>
          <a:p>
            <a:r>
              <a:rPr lang="pt-PT" sz="1400" dirty="0"/>
              <a:t>* 3 </a:t>
            </a:r>
            <a:r>
              <a:rPr lang="pt-PT" sz="1400" dirty="0" err="1"/>
              <a:t>appointment</a:t>
            </a:r>
            <a:r>
              <a:rPr lang="pt-PT" sz="1400" dirty="0"/>
              <a:t> </a:t>
            </a:r>
            <a:r>
              <a:rPr lang="pt-PT" sz="1400" dirty="0" err="1"/>
              <a:t>of</a:t>
            </a:r>
            <a:r>
              <a:rPr lang="pt-PT" sz="1400" dirty="0"/>
              <a:t> </a:t>
            </a:r>
            <a:r>
              <a:rPr lang="pt-PT" sz="1400" dirty="0" err="1"/>
              <a:t>rep</a:t>
            </a:r>
            <a:r>
              <a:rPr lang="pt-PT" sz="1400" dirty="0"/>
              <a:t>/</a:t>
            </a:r>
            <a:r>
              <a:rPr lang="pt-PT" sz="1400" dirty="0" err="1"/>
              <a:t>support</a:t>
            </a:r>
            <a:r>
              <a:rPr lang="pt-PT" sz="1400" dirty="0"/>
              <a:t> </a:t>
            </a:r>
            <a:r>
              <a:rPr lang="pt-PT" sz="1400" dirty="0" err="1"/>
              <a:t>person</a:t>
            </a:r>
            <a:r>
              <a:rPr lang="pt-PT" sz="1400" dirty="0"/>
              <a:t>; 1 </a:t>
            </a:r>
            <a:r>
              <a:rPr lang="pt-PT" sz="1400" dirty="0" err="1"/>
              <a:t>values</a:t>
            </a:r>
            <a:r>
              <a:rPr lang="pt-PT" sz="1400" dirty="0"/>
              <a:t> </a:t>
            </a:r>
            <a:r>
              <a:rPr lang="pt-PT" sz="1400" dirty="0" err="1"/>
              <a:t>and</a:t>
            </a:r>
            <a:r>
              <a:rPr lang="pt-PT" sz="1400" dirty="0"/>
              <a:t> </a:t>
            </a:r>
            <a:r>
              <a:rPr lang="pt-PT" sz="1400" dirty="0" err="1"/>
              <a:t>beliefs</a:t>
            </a:r>
            <a:r>
              <a:rPr lang="pt-PT" sz="1400" dirty="0"/>
              <a:t>; 1 </a:t>
            </a:r>
            <a:r>
              <a:rPr lang="pt-PT" sz="1400" dirty="0" err="1"/>
              <a:t>instructions</a:t>
            </a:r>
            <a:endParaRPr lang="pt-PT" sz="1400" dirty="0"/>
          </a:p>
        </p:txBody>
      </p:sp>
    </p:spTree>
    <p:extLst>
      <p:ext uri="{BB962C8B-B14F-4D97-AF65-F5344CB8AC3E}">
        <p14:creationId xmlns:p14="http://schemas.microsoft.com/office/powerpoint/2010/main" val="1612562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D423AA-C24B-8043-95EF-654C3BDC83FE}"/>
              </a:ext>
            </a:extLst>
          </p:cNvPr>
          <p:cNvSpPr>
            <a:spLocks noGrp="1"/>
          </p:cNvSpPr>
          <p:nvPr>
            <p:ph type="title"/>
          </p:nvPr>
        </p:nvSpPr>
        <p:spPr/>
        <p:txBody>
          <a:bodyPr/>
          <a:lstStyle/>
          <a:p>
            <a:r>
              <a:rPr lang="pt-PT" b="1" dirty="0"/>
              <a:t>Does </a:t>
            </a:r>
            <a:r>
              <a:rPr lang="pt-PT" b="1" dirty="0" err="1"/>
              <a:t>the</a:t>
            </a:r>
            <a:r>
              <a:rPr lang="pt-PT" b="1" dirty="0"/>
              <a:t> </a:t>
            </a:r>
            <a:r>
              <a:rPr lang="pt-PT" b="1" dirty="0" err="1"/>
              <a:t>entry</a:t>
            </a:r>
            <a:r>
              <a:rPr lang="pt-PT" b="1" dirty="0"/>
              <a:t> </a:t>
            </a:r>
            <a:r>
              <a:rPr lang="pt-PT" b="1" dirty="0" err="1"/>
              <a:t>into</a:t>
            </a:r>
            <a:r>
              <a:rPr lang="pt-PT" b="1" dirty="0"/>
              <a:t> force </a:t>
            </a:r>
            <a:r>
              <a:rPr lang="pt-PT" b="1" dirty="0" err="1"/>
              <a:t>of</a:t>
            </a:r>
            <a:r>
              <a:rPr lang="pt-PT" b="1" dirty="0"/>
              <a:t> </a:t>
            </a:r>
            <a:r>
              <a:rPr lang="pt-PT" b="1" dirty="0" err="1"/>
              <a:t>the</a:t>
            </a:r>
            <a:r>
              <a:rPr lang="pt-PT" b="1" dirty="0"/>
              <a:t> AD </a:t>
            </a:r>
            <a:r>
              <a:rPr lang="pt-PT" b="1" dirty="0" err="1"/>
              <a:t>affect</a:t>
            </a:r>
            <a:r>
              <a:rPr lang="pt-PT" b="1" dirty="0"/>
              <a:t> </a:t>
            </a:r>
            <a:r>
              <a:rPr lang="pt-PT" b="1" dirty="0" err="1"/>
              <a:t>the</a:t>
            </a:r>
            <a:r>
              <a:rPr lang="pt-PT" b="1" dirty="0"/>
              <a:t> legal </a:t>
            </a:r>
            <a:r>
              <a:rPr lang="pt-PT" b="1" dirty="0" err="1"/>
              <a:t>capacity</a:t>
            </a:r>
            <a:r>
              <a:rPr lang="pt-PT" b="1" dirty="0"/>
              <a:t> </a:t>
            </a:r>
            <a:r>
              <a:rPr lang="pt-PT" b="1" dirty="0" err="1"/>
              <a:t>of</a:t>
            </a:r>
            <a:r>
              <a:rPr lang="pt-PT" b="1" dirty="0"/>
              <a:t> </a:t>
            </a:r>
            <a:r>
              <a:rPr lang="pt-PT" b="1" dirty="0" err="1"/>
              <a:t>the</a:t>
            </a:r>
            <a:r>
              <a:rPr lang="pt-PT" b="1" dirty="0"/>
              <a:t> </a:t>
            </a:r>
            <a:r>
              <a:rPr lang="pt-PT" b="1" dirty="0" err="1"/>
              <a:t>adult</a:t>
            </a:r>
            <a:r>
              <a:rPr lang="pt-PT" b="1" dirty="0"/>
              <a:t>?</a:t>
            </a:r>
          </a:p>
        </p:txBody>
      </p:sp>
      <p:graphicFrame>
        <p:nvGraphicFramePr>
          <p:cNvPr id="5" name="Marcador de Posição de Conteúdo 4">
            <a:extLst>
              <a:ext uri="{FF2B5EF4-FFF2-40B4-BE49-F238E27FC236}">
                <a16:creationId xmlns:a16="http://schemas.microsoft.com/office/drawing/2014/main" id="{62D13185-B0A1-D343-A4DA-F4B09218FB39}"/>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Marcador de Posição de Conteúdo 5">
            <a:extLst>
              <a:ext uri="{FF2B5EF4-FFF2-40B4-BE49-F238E27FC236}">
                <a16:creationId xmlns:a16="http://schemas.microsoft.com/office/drawing/2014/main" id="{0ECD7BB3-D347-1643-8098-BC3EFE825869}"/>
              </a:ext>
            </a:extLst>
          </p:cNvPr>
          <p:cNvSpPr>
            <a:spLocks noGrp="1"/>
          </p:cNvSpPr>
          <p:nvPr>
            <p:ph sz="half" idx="2"/>
          </p:nvPr>
        </p:nvSpPr>
        <p:spPr/>
        <p:txBody>
          <a:bodyPr/>
          <a:lstStyle/>
          <a:p>
            <a:endParaRPr lang="pt-PT" dirty="0"/>
          </a:p>
          <a:p>
            <a:r>
              <a:rPr lang="pt-PT" dirty="0"/>
              <a:t>19 </a:t>
            </a:r>
            <a:r>
              <a:rPr lang="pt-PT" dirty="0" err="1"/>
              <a:t>ADs</a:t>
            </a:r>
            <a:r>
              <a:rPr lang="pt-PT" dirty="0"/>
              <a:t>: legal </a:t>
            </a:r>
            <a:r>
              <a:rPr lang="pt-PT" dirty="0" err="1"/>
              <a:t>capacity</a:t>
            </a:r>
            <a:r>
              <a:rPr lang="pt-PT" dirty="0"/>
              <a:t> </a:t>
            </a:r>
            <a:r>
              <a:rPr lang="pt-PT" dirty="0" err="1"/>
              <a:t>not</a:t>
            </a:r>
            <a:r>
              <a:rPr lang="pt-PT" dirty="0"/>
              <a:t> </a:t>
            </a:r>
            <a:r>
              <a:rPr lang="pt-PT" dirty="0" err="1"/>
              <a:t>affected</a:t>
            </a:r>
            <a:endParaRPr lang="pt-PT" dirty="0"/>
          </a:p>
          <a:p>
            <a:r>
              <a:rPr lang="pt-PT" dirty="0"/>
              <a:t>8 </a:t>
            </a:r>
            <a:r>
              <a:rPr lang="pt-PT" dirty="0" err="1"/>
              <a:t>Ads</a:t>
            </a:r>
            <a:r>
              <a:rPr lang="pt-PT" dirty="0"/>
              <a:t>: No </a:t>
            </a:r>
            <a:r>
              <a:rPr lang="pt-PT" dirty="0" err="1"/>
              <a:t>answer</a:t>
            </a:r>
            <a:endParaRPr lang="pt-PT" dirty="0"/>
          </a:p>
        </p:txBody>
      </p:sp>
      <p:sp>
        <p:nvSpPr>
          <p:cNvPr id="7" name="Retângulo Arredondado 6">
            <a:extLst>
              <a:ext uri="{FF2B5EF4-FFF2-40B4-BE49-F238E27FC236}">
                <a16:creationId xmlns:a16="http://schemas.microsoft.com/office/drawing/2014/main" id="{E3423AC6-5D5A-CD49-8D45-1FBEEF38CE66}"/>
              </a:ext>
            </a:extLst>
          </p:cNvPr>
          <p:cNvSpPr/>
          <p:nvPr/>
        </p:nvSpPr>
        <p:spPr>
          <a:xfrm>
            <a:off x="6407943" y="4345096"/>
            <a:ext cx="4314825" cy="1528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CaixaDeTexto 7">
            <a:extLst>
              <a:ext uri="{FF2B5EF4-FFF2-40B4-BE49-F238E27FC236}">
                <a16:creationId xmlns:a16="http://schemas.microsoft.com/office/drawing/2014/main" id="{D56807FE-78AE-4D49-B416-B1C547854F9D}"/>
              </a:ext>
            </a:extLst>
          </p:cNvPr>
          <p:cNvSpPr txBox="1"/>
          <p:nvPr/>
        </p:nvSpPr>
        <p:spPr>
          <a:xfrm>
            <a:off x="6757988" y="4786313"/>
            <a:ext cx="3614737" cy="646331"/>
          </a:xfrm>
          <a:prstGeom prst="rect">
            <a:avLst/>
          </a:prstGeom>
          <a:noFill/>
        </p:spPr>
        <p:txBody>
          <a:bodyPr wrap="square" rtlCol="0">
            <a:spAutoFit/>
          </a:bodyPr>
          <a:lstStyle/>
          <a:p>
            <a:r>
              <a:rPr lang="pt-PT" dirty="0" err="1">
                <a:solidFill>
                  <a:schemeClr val="bg1"/>
                </a:solidFill>
              </a:rPr>
              <a:t>The</a:t>
            </a:r>
            <a:r>
              <a:rPr lang="pt-PT" dirty="0">
                <a:solidFill>
                  <a:schemeClr val="bg1"/>
                </a:solidFill>
              </a:rPr>
              <a:t> legal </a:t>
            </a:r>
            <a:r>
              <a:rPr lang="pt-PT" dirty="0" err="1">
                <a:solidFill>
                  <a:schemeClr val="bg1"/>
                </a:solidFill>
              </a:rPr>
              <a:t>capacity</a:t>
            </a:r>
            <a:r>
              <a:rPr lang="pt-PT" dirty="0">
                <a:solidFill>
                  <a:schemeClr val="bg1"/>
                </a:solidFill>
              </a:rPr>
              <a:t> </a:t>
            </a:r>
            <a:r>
              <a:rPr lang="pt-PT" dirty="0" err="1">
                <a:solidFill>
                  <a:schemeClr val="bg1"/>
                </a:solidFill>
              </a:rPr>
              <a:t>is</a:t>
            </a:r>
            <a:r>
              <a:rPr lang="pt-PT" dirty="0">
                <a:solidFill>
                  <a:schemeClr val="bg1"/>
                </a:solidFill>
              </a:rPr>
              <a:t> </a:t>
            </a:r>
            <a:r>
              <a:rPr lang="pt-PT" dirty="0" err="1">
                <a:solidFill>
                  <a:schemeClr val="bg1"/>
                </a:solidFill>
              </a:rPr>
              <a:t>not</a:t>
            </a:r>
            <a:r>
              <a:rPr lang="pt-PT" dirty="0">
                <a:solidFill>
                  <a:schemeClr val="bg1"/>
                </a:solidFill>
              </a:rPr>
              <a:t> </a:t>
            </a:r>
            <a:r>
              <a:rPr lang="pt-PT" dirty="0" err="1">
                <a:solidFill>
                  <a:schemeClr val="bg1"/>
                </a:solidFill>
              </a:rPr>
              <a:t>identified</a:t>
            </a:r>
            <a:r>
              <a:rPr lang="pt-PT" dirty="0">
                <a:solidFill>
                  <a:schemeClr val="bg1"/>
                </a:solidFill>
              </a:rPr>
              <a:t> as </a:t>
            </a:r>
            <a:r>
              <a:rPr lang="pt-PT" dirty="0" err="1">
                <a:solidFill>
                  <a:schemeClr val="bg1"/>
                </a:solidFill>
              </a:rPr>
              <a:t>being</a:t>
            </a:r>
            <a:r>
              <a:rPr lang="pt-PT" dirty="0">
                <a:solidFill>
                  <a:schemeClr val="bg1"/>
                </a:solidFill>
              </a:rPr>
              <a:t> </a:t>
            </a:r>
            <a:r>
              <a:rPr lang="pt-PT" dirty="0" err="1">
                <a:solidFill>
                  <a:schemeClr val="bg1"/>
                </a:solidFill>
              </a:rPr>
              <a:t>affected</a:t>
            </a:r>
            <a:r>
              <a:rPr lang="pt-PT" dirty="0">
                <a:solidFill>
                  <a:schemeClr val="bg1"/>
                </a:solidFill>
              </a:rPr>
              <a:t> in </a:t>
            </a:r>
            <a:r>
              <a:rPr lang="pt-PT" dirty="0" err="1">
                <a:solidFill>
                  <a:schemeClr val="bg1"/>
                </a:solidFill>
              </a:rPr>
              <a:t>any</a:t>
            </a:r>
            <a:r>
              <a:rPr lang="pt-PT" dirty="0">
                <a:solidFill>
                  <a:schemeClr val="bg1"/>
                </a:solidFill>
              </a:rPr>
              <a:t> </a:t>
            </a:r>
            <a:r>
              <a:rPr lang="pt-PT" dirty="0" err="1">
                <a:solidFill>
                  <a:schemeClr val="bg1"/>
                </a:solidFill>
              </a:rPr>
              <a:t>jurisdiction</a:t>
            </a:r>
            <a:r>
              <a:rPr lang="pt-PT" dirty="0">
                <a:solidFill>
                  <a:schemeClr val="bg1"/>
                </a:solidFill>
              </a:rPr>
              <a:t>.</a:t>
            </a:r>
          </a:p>
        </p:txBody>
      </p:sp>
    </p:spTree>
    <p:extLst>
      <p:ext uri="{BB962C8B-B14F-4D97-AF65-F5344CB8AC3E}">
        <p14:creationId xmlns:p14="http://schemas.microsoft.com/office/powerpoint/2010/main" val="95123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3269-5336-434F-A2CF-8332128CA741}"/>
              </a:ext>
            </a:extLst>
          </p:cNvPr>
          <p:cNvSpPr>
            <a:spLocks noGrp="1"/>
          </p:cNvSpPr>
          <p:nvPr>
            <p:ph type="title"/>
          </p:nvPr>
        </p:nvSpPr>
        <p:spPr/>
        <p:txBody>
          <a:bodyPr>
            <a:normAutofit/>
          </a:bodyPr>
          <a:lstStyle/>
          <a:p>
            <a:r>
              <a:rPr lang="en-GB" sz="4000" b="1" dirty="0">
                <a:latin typeface="Open Sans"/>
                <a:ea typeface="Verdana" panose="020B0604030504040204" pitchFamily="34" charset="0"/>
              </a:rPr>
              <a:t>Programme</a:t>
            </a:r>
            <a:endParaRPr lang="en-GB" sz="2600" b="1" dirty="0">
              <a:latin typeface="Open Sans"/>
              <a:ea typeface="Verdana" panose="020B0604030504040204" pitchFamily="34" charset="0"/>
            </a:endParaRPr>
          </a:p>
        </p:txBody>
      </p:sp>
      <p:sp>
        <p:nvSpPr>
          <p:cNvPr id="3" name="Content Placeholder 2">
            <a:extLst>
              <a:ext uri="{FF2B5EF4-FFF2-40B4-BE49-F238E27FC236}">
                <a16:creationId xmlns:a16="http://schemas.microsoft.com/office/drawing/2014/main" id="{104D1CA7-959D-4D31-7031-4BAD82DD7A5A}"/>
              </a:ext>
            </a:extLst>
          </p:cNvPr>
          <p:cNvSpPr>
            <a:spLocks noGrp="1"/>
          </p:cNvSpPr>
          <p:nvPr>
            <p:ph idx="1"/>
          </p:nvPr>
        </p:nvSpPr>
        <p:spPr>
          <a:xfrm>
            <a:off x="838200" y="2456449"/>
            <a:ext cx="10196119" cy="3879904"/>
          </a:xfrm>
        </p:spPr>
        <p:txBody>
          <a:bodyPr>
            <a:normAutofit/>
          </a:bodyPr>
          <a:lstStyle/>
          <a:p>
            <a:r>
              <a:rPr lang="en-US" sz="2000" dirty="0">
                <a:latin typeface="Sans Open"/>
              </a:rPr>
              <a:t>Continuing powers of attorney		</a:t>
            </a:r>
            <a:r>
              <a:rPr lang="en-US" sz="2000" i="1" dirty="0">
                <a:latin typeface="Sans Open"/>
              </a:rPr>
              <a:t>Katrine Kjærheim Fredwall</a:t>
            </a:r>
            <a:endParaRPr lang="en-US" sz="2000" dirty="0">
              <a:latin typeface="Sans Open"/>
            </a:endParaRPr>
          </a:p>
          <a:p>
            <a:r>
              <a:rPr lang="en-US" sz="2000" dirty="0">
                <a:latin typeface="Sans Open"/>
              </a:rPr>
              <a:t>Advance directives			</a:t>
            </a:r>
            <a:r>
              <a:rPr lang="en-US" sz="2000" i="1" dirty="0">
                <a:latin typeface="Sans Open"/>
              </a:rPr>
              <a:t>Paula Távora Vítor</a:t>
            </a:r>
          </a:p>
          <a:p>
            <a:r>
              <a:rPr lang="en-US" sz="2000" dirty="0">
                <a:latin typeface="Sans Open"/>
              </a:rPr>
              <a:t>Other voluntary measures		</a:t>
            </a:r>
            <a:r>
              <a:rPr lang="en-US" sz="2000" i="1" dirty="0">
                <a:latin typeface="Sans Open"/>
              </a:rPr>
              <a:t>Jordi Ribot Igualada</a:t>
            </a:r>
            <a:endParaRPr lang="en-US" sz="2000" dirty="0">
              <a:latin typeface="Sans Open"/>
            </a:endParaRPr>
          </a:p>
          <a:p>
            <a:endParaRPr lang="nl-NL" sz="2000" dirty="0">
              <a:latin typeface="Sans Open"/>
            </a:endParaRPr>
          </a:p>
        </p:txBody>
      </p:sp>
      <p:sp>
        <p:nvSpPr>
          <p:cNvPr id="7" name="Rectangle 6">
            <a:extLst>
              <a:ext uri="{FF2B5EF4-FFF2-40B4-BE49-F238E27FC236}">
                <a16:creationId xmlns:a16="http://schemas.microsoft.com/office/drawing/2014/main" id="{7A3D0F57-FA2A-4C72-A912-AC921F220011}"/>
              </a:ext>
            </a:extLst>
          </p:cNvPr>
          <p:cNvSpPr/>
          <p:nvPr/>
        </p:nvSpPr>
        <p:spPr>
          <a:xfrm>
            <a:off x="0" y="1"/>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Tree>
    <p:extLst>
      <p:ext uri="{BB962C8B-B14F-4D97-AF65-F5344CB8AC3E}">
        <p14:creationId xmlns:p14="http://schemas.microsoft.com/office/powerpoint/2010/main" val="343015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DA9FD-D926-034E-96DE-B4A3533B930E}"/>
              </a:ext>
            </a:extLst>
          </p:cNvPr>
          <p:cNvSpPr>
            <a:spLocks noGrp="1"/>
          </p:cNvSpPr>
          <p:nvPr>
            <p:ph type="title"/>
          </p:nvPr>
        </p:nvSpPr>
        <p:spPr/>
        <p:txBody>
          <a:bodyPr/>
          <a:lstStyle/>
          <a:p>
            <a:r>
              <a:rPr lang="pt-PT" b="1" dirty="0"/>
              <a:t>Some </a:t>
            </a:r>
            <a:r>
              <a:rPr lang="pt-PT" b="1" dirty="0" err="1"/>
              <a:t>remarks</a:t>
            </a:r>
            <a:endParaRPr lang="pt-PT" b="1" dirty="0"/>
          </a:p>
        </p:txBody>
      </p:sp>
      <p:sp>
        <p:nvSpPr>
          <p:cNvPr id="5" name="Marcador de Posição de Conteúdo 4">
            <a:extLst>
              <a:ext uri="{FF2B5EF4-FFF2-40B4-BE49-F238E27FC236}">
                <a16:creationId xmlns:a16="http://schemas.microsoft.com/office/drawing/2014/main" id="{366E0A18-2A1A-DE4F-ADE3-88629B1E53BD}"/>
              </a:ext>
            </a:extLst>
          </p:cNvPr>
          <p:cNvSpPr>
            <a:spLocks noGrp="1"/>
          </p:cNvSpPr>
          <p:nvPr>
            <p:ph idx="1"/>
          </p:nvPr>
        </p:nvSpPr>
        <p:spPr/>
        <p:txBody>
          <a:bodyPr>
            <a:normAutofit fontScale="92500" lnSpcReduction="10000"/>
          </a:bodyPr>
          <a:lstStyle/>
          <a:p>
            <a:r>
              <a:rPr lang="pt-PT" b="1" dirty="0" err="1"/>
              <a:t>What</a:t>
            </a:r>
            <a:r>
              <a:rPr lang="pt-PT" b="1" dirty="0"/>
              <a:t> </a:t>
            </a:r>
            <a:r>
              <a:rPr lang="pt-PT" b="1" dirty="0" err="1"/>
              <a:t>types</a:t>
            </a:r>
            <a:r>
              <a:rPr lang="pt-PT" b="1" dirty="0"/>
              <a:t> </a:t>
            </a:r>
            <a:r>
              <a:rPr lang="pt-PT" b="1" dirty="0" err="1"/>
              <a:t>of</a:t>
            </a:r>
            <a:r>
              <a:rPr lang="pt-PT" b="1" dirty="0"/>
              <a:t> AD </a:t>
            </a:r>
            <a:r>
              <a:rPr lang="pt-PT" b="1" dirty="0" err="1"/>
              <a:t>exist</a:t>
            </a:r>
            <a:r>
              <a:rPr lang="pt-PT" b="1" dirty="0"/>
              <a:t>? </a:t>
            </a:r>
            <a:r>
              <a:rPr lang="pt-PT" dirty="0"/>
              <a:t>(</a:t>
            </a:r>
            <a:r>
              <a:rPr lang="pt-PT" dirty="0" err="1"/>
              <a:t>Art</a:t>
            </a:r>
            <a:r>
              <a:rPr lang="pt-PT" dirty="0"/>
              <a:t>. 12 (3) UNCRPD + </a:t>
            </a:r>
            <a:r>
              <a:rPr lang="pt-PT" dirty="0" err="1"/>
              <a:t>Preamble</a:t>
            </a:r>
            <a:r>
              <a:rPr lang="pt-PT"/>
              <a:t> 14.; </a:t>
            </a:r>
            <a:r>
              <a:rPr lang="pt-PT" dirty="0" err="1"/>
              <a:t>Principle</a:t>
            </a:r>
            <a:r>
              <a:rPr lang="pt-PT" dirty="0"/>
              <a:t> 1 </a:t>
            </a:r>
            <a:r>
              <a:rPr lang="pt-PT" dirty="0" err="1"/>
              <a:t>Rec</a:t>
            </a:r>
            <a:r>
              <a:rPr lang="pt-PT" dirty="0"/>
              <a:t>(2009)11))</a:t>
            </a:r>
          </a:p>
          <a:p>
            <a:pPr marL="0" indent="0">
              <a:buNone/>
            </a:pPr>
            <a:endParaRPr lang="pt-PT" b="1" dirty="0"/>
          </a:p>
          <a:p>
            <a:r>
              <a:rPr lang="pt-PT" b="1" dirty="0" err="1"/>
              <a:t>Which</a:t>
            </a:r>
            <a:r>
              <a:rPr lang="pt-PT" b="1" dirty="0"/>
              <a:t> </a:t>
            </a:r>
            <a:r>
              <a:rPr lang="pt-PT" b="1" dirty="0" err="1"/>
              <a:t>matters</a:t>
            </a:r>
            <a:r>
              <a:rPr lang="pt-PT" b="1" dirty="0"/>
              <a:t> are </a:t>
            </a:r>
            <a:r>
              <a:rPr lang="pt-PT" b="1" dirty="0" err="1"/>
              <a:t>covered</a:t>
            </a:r>
            <a:r>
              <a:rPr lang="pt-PT" b="1" dirty="0"/>
              <a:t>? </a:t>
            </a:r>
            <a:r>
              <a:rPr lang="pt-PT" dirty="0"/>
              <a:t>(</a:t>
            </a:r>
            <a:r>
              <a:rPr lang="pt-PT" dirty="0" err="1"/>
              <a:t>Principle</a:t>
            </a:r>
            <a:r>
              <a:rPr lang="pt-PT" dirty="0"/>
              <a:t> 14 </a:t>
            </a:r>
            <a:r>
              <a:rPr lang="pt-PT" dirty="0" err="1"/>
              <a:t>Rec</a:t>
            </a:r>
            <a:r>
              <a:rPr lang="pt-PT" dirty="0"/>
              <a:t>(2009)11)). </a:t>
            </a:r>
            <a:r>
              <a:rPr lang="pt-PT" dirty="0" err="1"/>
              <a:t>Prevalence</a:t>
            </a:r>
            <a:r>
              <a:rPr lang="pt-PT" dirty="0"/>
              <a:t> </a:t>
            </a:r>
            <a:r>
              <a:rPr lang="pt-PT" dirty="0" err="1"/>
              <a:t>of</a:t>
            </a:r>
            <a:r>
              <a:rPr lang="pt-PT" dirty="0"/>
              <a:t> medical </a:t>
            </a:r>
            <a:r>
              <a:rPr lang="pt-PT" dirty="0" err="1"/>
              <a:t>matters</a:t>
            </a:r>
            <a:r>
              <a:rPr lang="pt-PT" dirty="0"/>
              <a:t>.</a:t>
            </a:r>
            <a:endParaRPr lang="pt-PT" b="1" dirty="0"/>
          </a:p>
          <a:p>
            <a:endParaRPr lang="pt-PT" b="1" dirty="0"/>
          </a:p>
          <a:p>
            <a:r>
              <a:rPr lang="pt-PT" b="1" dirty="0"/>
              <a:t>To </a:t>
            </a:r>
            <a:r>
              <a:rPr lang="pt-PT" b="1" dirty="0" err="1"/>
              <a:t>what</a:t>
            </a:r>
            <a:r>
              <a:rPr lang="pt-PT" b="1" dirty="0"/>
              <a:t> </a:t>
            </a:r>
            <a:r>
              <a:rPr lang="pt-PT" b="1" dirty="0" err="1"/>
              <a:t>extent</a:t>
            </a:r>
            <a:r>
              <a:rPr lang="pt-PT" b="1" dirty="0"/>
              <a:t> </a:t>
            </a:r>
            <a:r>
              <a:rPr lang="pt-PT" b="1" dirty="0" err="1"/>
              <a:t>is</a:t>
            </a:r>
            <a:r>
              <a:rPr lang="pt-PT" b="1" dirty="0"/>
              <a:t> </a:t>
            </a:r>
            <a:r>
              <a:rPr lang="pt-PT" b="1" dirty="0" err="1"/>
              <a:t>the</a:t>
            </a:r>
            <a:r>
              <a:rPr lang="pt-PT" b="1" dirty="0"/>
              <a:t> AD </a:t>
            </a:r>
            <a:r>
              <a:rPr lang="pt-PT" b="1" dirty="0" err="1"/>
              <a:t>legally</a:t>
            </a:r>
            <a:r>
              <a:rPr lang="pt-PT" b="1" dirty="0"/>
              <a:t> </a:t>
            </a:r>
            <a:r>
              <a:rPr lang="pt-PT" b="1" dirty="0" err="1"/>
              <a:t>binding</a:t>
            </a:r>
            <a:r>
              <a:rPr lang="pt-PT" dirty="0"/>
              <a:t>? (</a:t>
            </a:r>
            <a:r>
              <a:rPr lang="pt-PT" dirty="0" err="1"/>
              <a:t>Principle</a:t>
            </a:r>
            <a:r>
              <a:rPr lang="pt-PT" dirty="0"/>
              <a:t> 15 </a:t>
            </a:r>
            <a:r>
              <a:rPr lang="pt-PT" dirty="0" err="1"/>
              <a:t>Rec</a:t>
            </a:r>
            <a:r>
              <a:rPr lang="pt-PT" dirty="0"/>
              <a:t>(2009)11))</a:t>
            </a:r>
          </a:p>
          <a:p>
            <a:pPr marL="0" indent="0">
              <a:buNone/>
            </a:pPr>
            <a:endParaRPr lang="pt-PT" b="1" dirty="0"/>
          </a:p>
          <a:p>
            <a:r>
              <a:rPr lang="pt-PT" b="1" dirty="0"/>
              <a:t>Does </a:t>
            </a:r>
            <a:r>
              <a:rPr lang="pt-PT" b="1" dirty="0" err="1"/>
              <a:t>the</a:t>
            </a:r>
            <a:r>
              <a:rPr lang="pt-PT" b="1" dirty="0"/>
              <a:t> </a:t>
            </a:r>
            <a:r>
              <a:rPr lang="pt-PT" b="1" dirty="0" err="1"/>
              <a:t>entry</a:t>
            </a:r>
            <a:r>
              <a:rPr lang="pt-PT" b="1" dirty="0"/>
              <a:t> </a:t>
            </a:r>
            <a:r>
              <a:rPr lang="pt-PT" b="1" dirty="0" err="1"/>
              <a:t>into</a:t>
            </a:r>
            <a:r>
              <a:rPr lang="pt-PT" b="1" dirty="0"/>
              <a:t> force </a:t>
            </a:r>
            <a:r>
              <a:rPr lang="pt-PT" b="1" dirty="0" err="1"/>
              <a:t>of</a:t>
            </a:r>
            <a:r>
              <a:rPr lang="pt-PT" b="1" dirty="0"/>
              <a:t> </a:t>
            </a:r>
            <a:r>
              <a:rPr lang="pt-PT" b="1" dirty="0" err="1"/>
              <a:t>the</a:t>
            </a:r>
            <a:r>
              <a:rPr lang="pt-PT" b="1" dirty="0"/>
              <a:t> AD </a:t>
            </a:r>
            <a:r>
              <a:rPr lang="pt-PT" b="1" dirty="0" err="1"/>
              <a:t>affect</a:t>
            </a:r>
            <a:r>
              <a:rPr lang="pt-PT" b="1" dirty="0"/>
              <a:t> </a:t>
            </a:r>
            <a:r>
              <a:rPr lang="pt-PT" b="1" dirty="0" err="1"/>
              <a:t>the</a:t>
            </a:r>
            <a:r>
              <a:rPr lang="pt-PT" b="1" dirty="0"/>
              <a:t> legal </a:t>
            </a:r>
            <a:r>
              <a:rPr lang="pt-PT" b="1" dirty="0" err="1"/>
              <a:t>capacity</a:t>
            </a:r>
            <a:r>
              <a:rPr lang="pt-PT" b="1" dirty="0"/>
              <a:t> </a:t>
            </a:r>
            <a:r>
              <a:rPr lang="pt-PT" b="1" dirty="0" err="1"/>
              <a:t>of</a:t>
            </a:r>
            <a:r>
              <a:rPr lang="pt-PT" b="1" dirty="0"/>
              <a:t> </a:t>
            </a:r>
            <a:r>
              <a:rPr lang="pt-PT" b="1" dirty="0" err="1"/>
              <a:t>the</a:t>
            </a:r>
            <a:r>
              <a:rPr lang="pt-PT" b="1" dirty="0"/>
              <a:t> </a:t>
            </a:r>
            <a:r>
              <a:rPr lang="pt-PT" b="1" dirty="0" err="1"/>
              <a:t>adult</a:t>
            </a:r>
            <a:r>
              <a:rPr lang="pt-PT" b="1" dirty="0"/>
              <a:t>?  </a:t>
            </a:r>
            <a:r>
              <a:rPr lang="pt-PT" dirty="0" err="1"/>
              <a:t>Common</a:t>
            </a:r>
            <a:r>
              <a:rPr lang="pt-PT" dirty="0"/>
              <a:t> core (cf. </a:t>
            </a:r>
            <a:r>
              <a:rPr lang="pt-PT" dirty="0" err="1"/>
              <a:t>Art</a:t>
            </a:r>
            <a:r>
              <a:rPr lang="pt-PT" dirty="0"/>
              <a:t>. 12 (2) UNCRPD; no </a:t>
            </a:r>
            <a:r>
              <a:rPr lang="pt-PT" dirty="0" err="1"/>
              <a:t>reference</a:t>
            </a:r>
            <a:r>
              <a:rPr lang="pt-PT" dirty="0"/>
              <a:t> to AD in </a:t>
            </a:r>
            <a:r>
              <a:rPr lang="pt-PT" dirty="0" err="1"/>
              <a:t>Rec</a:t>
            </a:r>
            <a:r>
              <a:rPr lang="pt-PT" dirty="0"/>
              <a:t>(2009)11)</a:t>
            </a:r>
          </a:p>
          <a:p>
            <a:endParaRPr lang="pt-PT" b="1" dirty="0"/>
          </a:p>
          <a:p>
            <a:endParaRPr lang="pt-PT" dirty="0"/>
          </a:p>
        </p:txBody>
      </p:sp>
    </p:spTree>
    <p:extLst>
      <p:ext uri="{BB962C8B-B14F-4D97-AF65-F5344CB8AC3E}">
        <p14:creationId xmlns:p14="http://schemas.microsoft.com/office/powerpoint/2010/main" val="2253000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3269-5336-434F-A2CF-8332128CA741}"/>
              </a:ext>
            </a:extLst>
          </p:cNvPr>
          <p:cNvSpPr>
            <a:spLocks noGrp="1"/>
          </p:cNvSpPr>
          <p:nvPr>
            <p:ph type="ctrTitle"/>
          </p:nvPr>
        </p:nvSpPr>
        <p:spPr>
          <a:xfrm>
            <a:off x="1058334" y="2235200"/>
            <a:ext cx="10253132" cy="2387600"/>
          </a:xfrm>
        </p:spPr>
        <p:txBody>
          <a:bodyPr>
            <a:normAutofit/>
          </a:bodyPr>
          <a:lstStyle/>
          <a:p>
            <a:r>
              <a:rPr lang="en-GB" sz="4000" b="1" dirty="0">
                <a:latin typeface="Open Sans"/>
                <a:ea typeface="Verdana" panose="020B0604030504040204" pitchFamily="34" charset="0"/>
              </a:rPr>
              <a:t>‘Other voluntary measures’ in </a:t>
            </a:r>
            <a:br>
              <a:rPr lang="en-GB" sz="4000" b="1" dirty="0">
                <a:latin typeface="Open Sans"/>
                <a:ea typeface="Verdana" panose="020B0604030504040204" pitchFamily="34" charset="0"/>
              </a:rPr>
            </a:br>
            <a:r>
              <a:rPr lang="en-GB" sz="4000" b="1" dirty="0">
                <a:latin typeface="Open Sans"/>
                <a:ea typeface="Verdana" panose="020B0604030504040204" pitchFamily="34" charset="0"/>
              </a:rPr>
              <a:t>the FL-EUR National reports</a:t>
            </a:r>
          </a:p>
        </p:txBody>
      </p:sp>
      <p:sp>
        <p:nvSpPr>
          <p:cNvPr id="7" name="Rectangle 6">
            <a:extLst>
              <a:ext uri="{FF2B5EF4-FFF2-40B4-BE49-F238E27FC236}">
                <a16:creationId xmlns:a16="http://schemas.microsoft.com/office/drawing/2014/main" id="{7A3D0F57-FA2A-4C72-A912-AC921F220011}"/>
              </a:ext>
            </a:extLst>
          </p:cNvPr>
          <p:cNvSpPr/>
          <p:nvPr/>
        </p:nvSpPr>
        <p:spPr>
          <a:xfrm>
            <a:off x="0" y="0"/>
            <a:ext cx="12192000" cy="3081867"/>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26" y="474132"/>
            <a:ext cx="2743200" cy="2142067"/>
          </a:xfrm>
          <a:prstGeom prst="rect">
            <a:avLst/>
          </a:prstGeom>
          <a:noFill/>
          <a:ln>
            <a:noFill/>
          </a:ln>
        </p:spPr>
      </p:pic>
      <p:sp>
        <p:nvSpPr>
          <p:cNvPr id="6" name="Rectangle 5">
            <a:extLst>
              <a:ext uri="{FF2B5EF4-FFF2-40B4-BE49-F238E27FC236}">
                <a16:creationId xmlns:a16="http://schemas.microsoft.com/office/drawing/2014/main" id="{E227AB6F-DA52-4FA3-A515-7E18404F728F}"/>
              </a:ext>
            </a:extLst>
          </p:cNvPr>
          <p:cNvSpPr/>
          <p:nvPr/>
        </p:nvSpPr>
        <p:spPr>
          <a:xfrm>
            <a:off x="3056467" y="956731"/>
            <a:ext cx="9254067" cy="975203"/>
          </a:xfrm>
          <a:prstGeom prst="rect">
            <a:avLst/>
          </a:prstGeom>
        </p:spPr>
        <p:txBody>
          <a:bodyPr wrap="square">
            <a:spAutoFit/>
          </a:bodyPr>
          <a:lstStyle/>
          <a:p>
            <a:pPr>
              <a:lnSpc>
                <a:spcPct val="115000"/>
              </a:lnSpc>
              <a:spcAft>
                <a:spcPts val="0"/>
              </a:spcAft>
            </a:pPr>
            <a:r>
              <a:rPr lang="en-GB" sz="2600" b="1" kern="100" dirty="0">
                <a:solidFill>
                  <a:srgbClr val="000000"/>
                </a:solidFill>
                <a:effectLst/>
                <a:latin typeface="Open Sans"/>
                <a:ea typeface="Calibri" panose="020F0502020204030204" pitchFamily="34" charset="0"/>
                <a:cs typeface="Vrinda" panose="020B0502040204020203" pitchFamily="34" charset="0"/>
              </a:rPr>
              <a:t>European pathways for supporting and protecting adults: </a:t>
            </a:r>
            <a:r>
              <a:rPr lang="en-GB" sz="2600" b="1" kern="1200" dirty="0">
                <a:solidFill>
                  <a:srgbClr val="000000"/>
                </a:solidFill>
                <a:effectLst/>
                <a:latin typeface="Open Sans"/>
                <a:ea typeface="Calibri" panose="020F0502020204030204" pitchFamily="34" charset="0"/>
                <a:cs typeface="Times New Roman" panose="02020603050405020304" pitchFamily="18" charset="0"/>
              </a:rPr>
              <a:t>First results from the FL-EUR National reports</a:t>
            </a:r>
            <a:endParaRPr lang="ca-ES" sz="26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94582D43-9835-4ECB-8BE1-38F7E09EAFAD}"/>
              </a:ext>
            </a:extLst>
          </p:cNvPr>
          <p:cNvSpPr/>
          <p:nvPr/>
        </p:nvSpPr>
        <p:spPr>
          <a:xfrm>
            <a:off x="3784601" y="4926066"/>
            <a:ext cx="4334933"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628CA6"/>
                </a:solidFill>
                <a:latin typeface="Open Sans"/>
              </a:rPr>
              <a:t>Jordi Ribot Igualada</a:t>
            </a:r>
          </a:p>
        </p:txBody>
      </p:sp>
    </p:spTree>
    <p:extLst>
      <p:ext uri="{BB962C8B-B14F-4D97-AF65-F5344CB8AC3E}">
        <p14:creationId xmlns:p14="http://schemas.microsoft.com/office/powerpoint/2010/main" val="1964473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Introduction</a:t>
            </a:r>
          </a:p>
        </p:txBody>
      </p:sp>
      <p:sp>
        <p:nvSpPr>
          <p:cNvPr id="3" name="Content Placeholder 2">
            <a:extLst>
              <a:ext uri="{FF2B5EF4-FFF2-40B4-BE49-F238E27FC236}">
                <a16:creationId xmlns:a16="http://schemas.microsoft.com/office/drawing/2014/main" id="{A3F33994-9B70-4AB5-8A17-0719568BA01B}"/>
              </a:ext>
            </a:extLst>
          </p:cNvPr>
          <p:cNvSpPr>
            <a:spLocks noGrp="1"/>
          </p:cNvSpPr>
          <p:nvPr>
            <p:ph idx="1"/>
          </p:nvPr>
        </p:nvSpPr>
        <p:spPr>
          <a:xfrm>
            <a:off x="482599" y="1253331"/>
            <a:ext cx="11463867" cy="4351338"/>
          </a:xfrm>
        </p:spPr>
        <p:txBody>
          <a:bodyPr/>
          <a:lstStyle/>
          <a:p>
            <a:pPr marL="0" indent="0">
              <a:buNone/>
            </a:pPr>
            <a:r>
              <a:rPr lang="en-GB" dirty="0"/>
              <a:t>Beyond CPAs and ADs</a:t>
            </a:r>
          </a:p>
          <a:p>
            <a:pPr lvl="1"/>
            <a:r>
              <a:rPr lang="en-GB" sz="2000" b="1" dirty="0"/>
              <a:t>Anticipatory voluntary measures &lt;-&gt; Measures designating currently needed support</a:t>
            </a:r>
          </a:p>
        </p:txBody>
      </p:sp>
      <p:pic>
        <p:nvPicPr>
          <p:cNvPr id="4" name="Picture 3">
            <a:extLst>
              <a:ext uri="{FF2B5EF4-FFF2-40B4-BE49-F238E27FC236}">
                <a16:creationId xmlns:a16="http://schemas.microsoft.com/office/drawing/2014/main" id="{1D832C28-8F6A-41C5-9073-D6039E4DB213}"/>
              </a:ext>
            </a:extLst>
          </p:cNvPr>
          <p:cNvPicPr>
            <a:picLocks noChangeAspect="1"/>
          </p:cNvPicPr>
          <p:nvPr/>
        </p:nvPicPr>
        <p:blipFill>
          <a:blip r:embed="rId3"/>
          <a:stretch>
            <a:fillRect/>
          </a:stretch>
        </p:blipFill>
        <p:spPr>
          <a:xfrm>
            <a:off x="2674920" y="2048386"/>
            <a:ext cx="7079226" cy="4336026"/>
          </a:xfrm>
          <a:prstGeom prst="rect">
            <a:avLst/>
          </a:prstGeom>
        </p:spPr>
      </p:pic>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Tree>
    <p:extLst>
      <p:ext uri="{BB962C8B-B14F-4D97-AF65-F5344CB8AC3E}">
        <p14:creationId xmlns:p14="http://schemas.microsoft.com/office/powerpoint/2010/main" val="162423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Introduction</a:t>
            </a:r>
          </a:p>
        </p:txBody>
      </p:sp>
      <p:sp>
        <p:nvSpPr>
          <p:cNvPr id="3" name="Content Placeholder 2">
            <a:extLst>
              <a:ext uri="{FF2B5EF4-FFF2-40B4-BE49-F238E27FC236}">
                <a16:creationId xmlns:a16="http://schemas.microsoft.com/office/drawing/2014/main" id="{A3F33994-9B70-4AB5-8A17-0719568BA01B}"/>
              </a:ext>
            </a:extLst>
          </p:cNvPr>
          <p:cNvSpPr>
            <a:spLocks noGrp="1"/>
          </p:cNvSpPr>
          <p:nvPr>
            <p:ph idx="1"/>
          </p:nvPr>
        </p:nvSpPr>
        <p:spPr>
          <a:xfrm>
            <a:off x="482599" y="1253331"/>
            <a:ext cx="11463867" cy="4351338"/>
          </a:xfrm>
        </p:spPr>
        <p:txBody>
          <a:bodyPr/>
          <a:lstStyle/>
          <a:p>
            <a:pPr marL="0" indent="0">
              <a:buNone/>
            </a:pPr>
            <a:r>
              <a:rPr lang="en-GB" dirty="0"/>
              <a:t>Beyond CPAs and ADs</a:t>
            </a:r>
          </a:p>
          <a:p>
            <a:pPr lvl="1"/>
            <a:r>
              <a:rPr lang="en-GB" dirty="0"/>
              <a:t>Anticipatory voluntary measures &lt;-&gt; Measures designating currently needed support</a:t>
            </a:r>
          </a:p>
          <a:p>
            <a:pPr lvl="1"/>
            <a:r>
              <a:rPr lang="en-GB" b="1" dirty="0"/>
              <a:t>Voluntary supported decision-making measures</a:t>
            </a:r>
          </a:p>
        </p:txBody>
      </p:sp>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Tree>
    <p:extLst>
      <p:ext uri="{BB962C8B-B14F-4D97-AF65-F5344CB8AC3E}">
        <p14:creationId xmlns:p14="http://schemas.microsoft.com/office/powerpoint/2010/main" val="2165686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4AF16B-59AC-4129-92CD-458C42393911}"/>
              </a:ext>
            </a:extLst>
          </p:cNvPr>
          <p:cNvPicPr>
            <a:picLocks noChangeAspect="1"/>
          </p:cNvPicPr>
          <p:nvPr/>
        </p:nvPicPr>
        <p:blipFill rotWithShape="1">
          <a:blip r:embed="rId3">
            <a:extLst>
              <a:ext uri="{28A0092B-C50C-407E-A947-70E740481C1C}">
                <a14:useLocalDpi xmlns:a14="http://schemas.microsoft.com/office/drawing/2010/main" val="0"/>
              </a:ext>
            </a:extLst>
          </a:blip>
          <a:srcRect l="17778" t="22222" r="26628"/>
          <a:stretch/>
        </p:blipFill>
        <p:spPr>
          <a:xfrm>
            <a:off x="6333311" y="1143000"/>
            <a:ext cx="5790957" cy="5638799"/>
          </a:xfrm>
          <a:prstGeom prst="rect">
            <a:avLst/>
          </a:prstGeom>
        </p:spPr>
      </p:pic>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Voluntary supported decision-making measures</a:t>
            </a:r>
          </a:p>
        </p:txBody>
      </p:sp>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
        <p:nvSpPr>
          <p:cNvPr id="4" name="TextBox 3">
            <a:extLst>
              <a:ext uri="{FF2B5EF4-FFF2-40B4-BE49-F238E27FC236}">
                <a16:creationId xmlns:a16="http://schemas.microsoft.com/office/drawing/2014/main" id="{FE4A947A-1DE0-4924-B96B-274668CA1074}"/>
              </a:ext>
            </a:extLst>
          </p:cNvPr>
          <p:cNvSpPr txBox="1"/>
          <p:nvPr/>
        </p:nvSpPr>
        <p:spPr>
          <a:xfrm>
            <a:off x="1765299" y="2802467"/>
            <a:ext cx="3661834"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Open Sans"/>
              </a:rPr>
              <a:t>Hungarian law on supported decision-making (</a:t>
            </a:r>
            <a:r>
              <a:rPr lang="en-GB" i="1" dirty="0" err="1">
                <a:latin typeface="Open Sans"/>
              </a:rPr>
              <a:t>támogatott</a:t>
            </a:r>
            <a:r>
              <a:rPr lang="en-GB" i="1" dirty="0">
                <a:latin typeface="Open Sans"/>
              </a:rPr>
              <a:t> </a:t>
            </a:r>
            <a:r>
              <a:rPr lang="en-GB" i="1" dirty="0" err="1">
                <a:latin typeface="Open Sans"/>
              </a:rPr>
              <a:t>döntéshozatal</a:t>
            </a:r>
            <a:r>
              <a:rPr lang="en-GB" dirty="0">
                <a:latin typeface="Open Sans"/>
              </a:rPr>
              <a:t>) </a:t>
            </a:r>
            <a:r>
              <a:rPr lang="en-GB" b="1" dirty="0">
                <a:latin typeface="Open Sans"/>
              </a:rPr>
              <a:t>2013</a:t>
            </a:r>
            <a:endParaRPr lang="en-GB" dirty="0">
              <a:latin typeface="Open Sans"/>
            </a:endParaRPr>
          </a:p>
        </p:txBody>
      </p:sp>
    </p:spTree>
    <p:extLst>
      <p:ext uri="{BB962C8B-B14F-4D97-AF65-F5344CB8AC3E}">
        <p14:creationId xmlns:p14="http://schemas.microsoft.com/office/powerpoint/2010/main" val="3341794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Voluntary supported decision-making measures</a:t>
            </a:r>
          </a:p>
        </p:txBody>
      </p:sp>
      <p:pic>
        <p:nvPicPr>
          <p:cNvPr id="8" name="Picture 7">
            <a:extLst>
              <a:ext uri="{FF2B5EF4-FFF2-40B4-BE49-F238E27FC236}">
                <a16:creationId xmlns:a16="http://schemas.microsoft.com/office/drawing/2014/main" id="{195C8CDC-A560-4CF6-9097-9B26A36401F8}"/>
              </a:ext>
            </a:extLst>
          </p:cNvPr>
          <p:cNvPicPr>
            <a:picLocks noChangeAspect="1"/>
          </p:cNvPicPr>
          <p:nvPr/>
        </p:nvPicPr>
        <p:blipFill rotWithShape="1">
          <a:blip r:embed="rId3">
            <a:extLst>
              <a:ext uri="{28A0092B-C50C-407E-A947-70E740481C1C}">
                <a14:useLocalDpi xmlns:a14="http://schemas.microsoft.com/office/drawing/2010/main" val="0"/>
              </a:ext>
            </a:extLst>
          </a:blip>
          <a:srcRect l="20184" t="21728" r="27574"/>
          <a:stretch/>
        </p:blipFill>
        <p:spPr>
          <a:xfrm>
            <a:off x="6671734" y="1111928"/>
            <a:ext cx="5477948" cy="5712203"/>
          </a:xfrm>
          <a:prstGeom prst="rect">
            <a:avLst/>
          </a:prstGeom>
        </p:spPr>
      </p:pic>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
        <p:nvSpPr>
          <p:cNvPr id="4" name="TextBox 3">
            <a:extLst>
              <a:ext uri="{FF2B5EF4-FFF2-40B4-BE49-F238E27FC236}">
                <a16:creationId xmlns:a16="http://schemas.microsoft.com/office/drawing/2014/main" id="{FE4A947A-1DE0-4924-B96B-274668CA1074}"/>
              </a:ext>
            </a:extLst>
          </p:cNvPr>
          <p:cNvSpPr txBox="1"/>
          <p:nvPr/>
        </p:nvSpPr>
        <p:spPr>
          <a:xfrm>
            <a:off x="1765299" y="2802467"/>
            <a:ext cx="3966636"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Open Sans"/>
              </a:rPr>
              <a:t>Hungarian law on supported decision-making (</a:t>
            </a:r>
            <a:r>
              <a:rPr lang="en-GB" i="1" dirty="0" err="1">
                <a:latin typeface="Open Sans"/>
              </a:rPr>
              <a:t>támogatott</a:t>
            </a:r>
            <a:r>
              <a:rPr lang="en-GB" i="1" dirty="0">
                <a:latin typeface="Open Sans"/>
              </a:rPr>
              <a:t> </a:t>
            </a:r>
            <a:r>
              <a:rPr lang="en-GB" i="1" dirty="0" err="1">
                <a:latin typeface="Open Sans"/>
              </a:rPr>
              <a:t>döntéshozatal</a:t>
            </a:r>
            <a:r>
              <a:rPr lang="en-GB" dirty="0">
                <a:latin typeface="Open Sans"/>
              </a:rPr>
              <a:t>) </a:t>
            </a:r>
            <a:r>
              <a:rPr lang="en-GB" b="1" dirty="0">
                <a:latin typeface="Open Sans"/>
              </a:rPr>
              <a:t>2013</a:t>
            </a:r>
          </a:p>
          <a:p>
            <a:pPr marL="285750" indent="-285750">
              <a:buFont typeface="Arial" panose="020B0604020202020204" pitchFamily="34" charset="0"/>
              <a:buChar char="•"/>
            </a:pPr>
            <a:r>
              <a:rPr lang="en-GB" dirty="0">
                <a:latin typeface="Open Sans"/>
              </a:rPr>
              <a:t>Provisions on assisted decision-making (</a:t>
            </a:r>
            <a:r>
              <a:rPr lang="en-GB" i="1" dirty="0" err="1">
                <a:latin typeface="Open Sans"/>
              </a:rPr>
              <a:t>nápomoc</a:t>
            </a:r>
            <a:r>
              <a:rPr lang="en-GB" i="1" dirty="0">
                <a:latin typeface="Open Sans"/>
              </a:rPr>
              <a:t> </a:t>
            </a:r>
            <a:r>
              <a:rPr lang="en-GB" i="1" dirty="0" err="1">
                <a:latin typeface="Open Sans"/>
              </a:rPr>
              <a:t>při</a:t>
            </a:r>
            <a:r>
              <a:rPr lang="en-GB" i="1" dirty="0">
                <a:latin typeface="Open Sans"/>
              </a:rPr>
              <a:t> </a:t>
            </a:r>
            <a:r>
              <a:rPr lang="en-GB" i="1" dirty="0" err="1">
                <a:latin typeface="Open Sans"/>
              </a:rPr>
              <a:t>rozhodování</a:t>
            </a:r>
            <a:r>
              <a:rPr lang="en-GB" dirty="0">
                <a:latin typeface="Open Sans"/>
              </a:rPr>
              <a:t>) of the Czech CC </a:t>
            </a:r>
            <a:r>
              <a:rPr lang="en-GB" b="1" dirty="0">
                <a:latin typeface="Open Sans"/>
              </a:rPr>
              <a:t>2014</a:t>
            </a:r>
            <a:endParaRPr lang="en-GB" dirty="0">
              <a:latin typeface="Open Sans"/>
            </a:endParaRPr>
          </a:p>
        </p:txBody>
      </p:sp>
    </p:spTree>
    <p:extLst>
      <p:ext uri="{BB962C8B-B14F-4D97-AF65-F5344CB8AC3E}">
        <p14:creationId xmlns:p14="http://schemas.microsoft.com/office/powerpoint/2010/main" val="555191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Voluntary supported decision-making measures</a:t>
            </a:r>
          </a:p>
        </p:txBody>
      </p:sp>
      <p:pic>
        <p:nvPicPr>
          <p:cNvPr id="7" name="Picture 6">
            <a:extLst>
              <a:ext uri="{FF2B5EF4-FFF2-40B4-BE49-F238E27FC236}">
                <a16:creationId xmlns:a16="http://schemas.microsoft.com/office/drawing/2014/main" id="{4B535CDD-BD9F-43FD-8DC7-3DE7192B032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582" t="21728" r="21302"/>
          <a:stretch/>
        </p:blipFill>
        <p:spPr>
          <a:xfrm>
            <a:off x="6853186" y="1786463"/>
            <a:ext cx="5169484" cy="4927597"/>
          </a:xfrm>
          <a:prstGeom prst="rect">
            <a:avLst/>
          </a:prstGeom>
        </p:spPr>
      </p:pic>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
        <p:nvSpPr>
          <p:cNvPr id="4" name="TextBox 3">
            <a:extLst>
              <a:ext uri="{FF2B5EF4-FFF2-40B4-BE49-F238E27FC236}">
                <a16:creationId xmlns:a16="http://schemas.microsoft.com/office/drawing/2014/main" id="{FE4A947A-1DE0-4924-B96B-274668CA1074}"/>
              </a:ext>
            </a:extLst>
          </p:cNvPr>
          <p:cNvSpPr txBox="1"/>
          <p:nvPr/>
        </p:nvSpPr>
        <p:spPr>
          <a:xfrm>
            <a:off x="1781925" y="2349088"/>
            <a:ext cx="3966636"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Open Sans"/>
              </a:rPr>
              <a:t>Hungarian law on supported decision-making (</a:t>
            </a:r>
            <a:r>
              <a:rPr lang="en-GB" i="1" dirty="0" err="1">
                <a:latin typeface="Open Sans"/>
              </a:rPr>
              <a:t>támogatott</a:t>
            </a:r>
            <a:r>
              <a:rPr lang="en-GB" i="1" dirty="0">
                <a:latin typeface="Open Sans"/>
              </a:rPr>
              <a:t> </a:t>
            </a:r>
            <a:r>
              <a:rPr lang="en-GB" i="1" dirty="0" err="1">
                <a:latin typeface="Open Sans"/>
              </a:rPr>
              <a:t>döntéshozatal</a:t>
            </a:r>
            <a:r>
              <a:rPr lang="en-GB" dirty="0">
                <a:latin typeface="Open Sans"/>
              </a:rPr>
              <a:t>) </a:t>
            </a:r>
            <a:r>
              <a:rPr lang="en-GB" b="1" dirty="0">
                <a:latin typeface="Open Sans"/>
              </a:rPr>
              <a:t>2013</a:t>
            </a:r>
          </a:p>
          <a:p>
            <a:pPr marL="285750" indent="-285750">
              <a:buFont typeface="Arial" panose="020B0604020202020204" pitchFamily="34" charset="0"/>
              <a:buChar char="•"/>
            </a:pPr>
            <a:r>
              <a:rPr lang="en-GB" dirty="0">
                <a:latin typeface="Open Sans"/>
              </a:rPr>
              <a:t>Provisions on assisted decision-making (</a:t>
            </a:r>
            <a:r>
              <a:rPr lang="en-GB" i="1" dirty="0" err="1">
                <a:latin typeface="Open Sans"/>
              </a:rPr>
              <a:t>nápomoc</a:t>
            </a:r>
            <a:r>
              <a:rPr lang="en-GB" i="1" dirty="0">
                <a:latin typeface="Open Sans"/>
              </a:rPr>
              <a:t> </a:t>
            </a:r>
            <a:r>
              <a:rPr lang="en-GB" i="1" dirty="0" err="1">
                <a:latin typeface="Open Sans"/>
              </a:rPr>
              <a:t>při</a:t>
            </a:r>
            <a:r>
              <a:rPr lang="en-GB" i="1" dirty="0">
                <a:latin typeface="Open Sans"/>
              </a:rPr>
              <a:t> </a:t>
            </a:r>
            <a:r>
              <a:rPr lang="en-GB" i="1" dirty="0" err="1">
                <a:latin typeface="Open Sans"/>
              </a:rPr>
              <a:t>rozhodování</a:t>
            </a:r>
            <a:r>
              <a:rPr lang="en-GB" dirty="0">
                <a:latin typeface="Open Sans"/>
              </a:rPr>
              <a:t>) of the Czech CC </a:t>
            </a:r>
            <a:r>
              <a:rPr lang="en-GB" b="1" dirty="0">
                <a:latin typeface="Open Sans"/>
              </a:rPr>
              <a:t>2014</a:t>
            </a:r>
          </a:p>
          <a:p>
            <a:pPr marL="285750" indent="-285750">
              <a:buFont typeface="Arial" panose="020B0604020202020204" pitchFamily="34" charset="0"/>
              <a:buChar char="•"/>
            </a:pPr>
            <a:r>
              <a:rPr lang="en-GB" dirty="0">
                <a:latin typeface="Open Sans"/>
              </a:rPr>
              <a:t>Romanian </a:t>
            </a:r>
            <a:r>
              <a:rPr lang="en-GB" i="1" dirty="0" err="1">
                <a:latin typeface="Open Sans"/>
              </a:rPr>
              <a:t>asistenta</a:t>
            </a:r>
            <a:r>
              <a:rPr lang="en-GB" i="1" dirty="0">
                <a:latin typeface="Open Sans"/>
              </a:rPr>
              <a:t> </a:t>
            </a:r>
            <a:r>
              <a:rPr lang="en-GB" i="1" dirty="0" err="1">
                <a:latin typeface="Open Sans"/>
              </a:rPr>
              <a:t>judiciara</a:t>
            </a:r>
            <a:r>
              <a:rPr lang="en-GB" i="1" dirty="0">
                <a:latin typeface="Open Sans"/>
              </a:rPr>
              <a:t> </a:t>
            </a:r>
            <a:r>
              <a:rPr lang="en-GB" b="1" dirty="0">
                <a:latin typeface="Open Sans"/>
              </a:rPr>
              <a:t>2022</a:t>
            </a:r>
            <a:endParaRPr lang="en-GB" dirty="0">
              <a:latin typeface="Open Sans"/>
            </a:endParaRPr>
          </a:p>
        </p:txBody>
      </p:sp>
    </p:spTree>
    <p:extLst>
      <p:ext uri="{BB962C8B-B14F-4D97-AF65-F5344CB8AC3E}">
        <p14:creationId xmlns:p14="http://schemas.microsoft.com/office/powerpoint/2010/main" val="1787463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8CFEBB-E269-41F5-B531-9D9FC639DC27}"/>
              </a:ext>
            </a:extLst>
          </p:cNvPr>
          <p:cNvSpPr txBox="1"/>
          <p:nvPr/>
        </p:nvSpPr>
        <p:spPr>
          <a:xfrm>
            <a:off x="1756986" y="2315249"/>
            <a:ext cx="3966636" cy="258532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Open Sans"/>
              </a:rPr>
              <a:t>Hungarian law on supported decision-making (</a:t>
            </a:r>
            <a:r>
              <a:rPr lang="en-GB" i="1" dirty="0" err="1">
                <a:latin typeface="Open Sans"/>
              </a:rPr>
              <a:t>támogatott</a:t>
            </a:r>
            <a:r>
              <a:rPr lang="en-GB" i="1" dirty="0">
                <a:latin typeface="Open Sans"/>
              </a:rPr>
              <a:t> </a:t>
            </a:r>
            <a:r>
              <a:rPr lang="en-GB" i="1" dirty="0" err="1">
                <a:latin typeface="Open Sans"/>
              </a:rPr>
              <a:t>döntéshozatal</a:t>
            </a:r>
            <a:r>
              <a:rPr lang="en-GB" dirty="0">
                <a:latin typeface="Open Sans"/>
              </a:rPr>
              <a:t>) </a:t>
            </a:r>
            <a:r>
              <a:rPr lang="en-GB" b="1" dirty="0">
                <a:latin typeface="Open Sans"/>
              </a:rPr>
              <a:t>2013</a:t>
            </a:r>
          </a:p>
          <a:p>
            <a:pPr marL="285750" indent="-285750">
              <a:buFont typeface="Arial" panose="020B0604020202020204" pitchFamily="34" charset="0"/>
              <a:buChar char="•"/>
            </a:pPr>
            <a:r>
              <a:rPr lang="en-GB" dirty="0">
                <a:latin typeface="Open Sans"/>
              </a:rPr>
              <a:t>Provisions on assisted decision-making (</a:t>
            </a:r>
            <a:r>
              <a:rPr lang="en-GB" i="1" dirty="0" err="1">
                <a:latin typeface="Open Sans"/>
              </a:rPr>
              <a:t>nápomoc</a:t>
            </a:r>
            <a:r>
              <a:rPr lang="en-GB" i="1" dirty="0">
                <a:latin typeface="Open Sans"/>
              </a:rPr>
              <a:t> </a:t>
            </a:r>
            <a:r>
              <a:rPr lang="en-GB" i="1" dirty="0" err="1">
                <a:latin typeface="Open Sans"/>
              </a:rPr>
              <a:t>při</a:t>
            </a:r>
            <a:r>
              <a:rPr lang="en-GB" i="1" dirty="0">
                <a:latin typeface="Open Sans"/>
              </a:rPr>
              <a:t> </a:t>
            </a:r>
            <a:r>
              <a:rPr lang="en-GB" i="1" dirty="0" err="1">
                <a:latin typeface="Open Sans"/>
              </a:rPr>
              <a:t>rozhodování</a:t>
            </a:r>
            <a:r>
              <a:rPr lang="en-GB" dirty="0">
                <a:latin typeface="Open Sans"/>
              </a:rPr>
              <a:t>) of the Czech CC </a:t>
            </a:r>
            <a:r>
              <a:rPr lang="en-GB" b="1" dirty="0">
                <a:latin typeface="Open Sans"/>
              </a:rPr>
              <a:t>2014</a:t>
            </a:r>
          </a:p>
          <a:p>
            <a:pPr marL="285750" indent="-285750">
              <a:buFont typeface="Arial" panose="020B0604020202020204" pitchFamily="34" charset="0"/>
              <a:buChar char="•"/>
            </a:pPr>
            <a:r>
              <a:rPr lang="en-GB" dirty="0">
                <a:latin typeface="Open Sans"/>
              </a:rPr>
              <a:t>Romanian </a:t>
            </a:r>
            <a:r>
              <a:rPr lang="en-GB" i="1" dirty="0" err="1">
                <a:latin typeface="Open Sans"/>
              </a:rPr>
              <a:t>asistenta</a:t>
            </a:r>
            <a:r>
              <a:rPr lang="en-GB" i="1" dirty="0">
                <a:latin typeface="Open Sans"/>
              </a:rPr>
              <a:t> </a:t>
            </a:r>
            <a:r>
              <a:rPr lang="en-GB" i="1" dirty="0" err="1">
                <a:latin typeface="Open Sans"/>
              </a:rPr>
              <a:t>judiciara</a:t>
            </a:r>
            <a:r>
              <a:rPr lang="en-GB" i="1" dirty="0">
                <a:latin typeface="Open Sans"/>
              </a:rPr>
              <a:t> </a:t>
            </a:r>
            <a:r>
              <a:rPr lang="en-GB" b="1" dirty="0">
                <a:latin typeface="Open Sans"/>
              </a:rPr>
              <a:t>2022</a:t>
            </a:r>
          </a:p>
          <a:p>
            <a:pPr marL="285750" indent="-285750">
              <a:buFont typeface="Arial" panose="020B0604020202020204" pitchFamily="34" charset="0"/>
              <a:buChar char="•"/>
            </a:pPr>
            <a:r>
              <a:rPr lang="en-GB" dirty="0">
                <a:latin typeface="Open Sans"/>
              </a:rPr>
              <a:t>Spanish jurisdictions (</a:t>
            </a:r>
            <a:r>
              <a:rPr lang="en-GB" i="1" dirty="0" err="1">
                <a:latin typeface="Open Sans"/>
              </a:rPr>
              <a:t>acuerdos</a:t>
            </a:r>
            <a:r>
              <a:rPr lang="en-GB" i="1" dirty="0">
                <a:latin typeface="Open Sans"/>
              </a:rPr>
              <a:t> de </a:t>
            </a:r>
            <a:r>
              <a:rPr lang="en-GB" i="1" dirty="0" err="1">
                <a:latin typeface="Open Sans"/>
              </a:rPr>
              <a:t>apoyo</a:t>
            </a:r>
            <a:r>
              <a:rPr lang="en-GB" dirty="0">
                <a:latin typeface="Open Sans"/>
              </a:rPr>
              <a:t>) </a:t>
            </a:r>
            <a:r>
              <a:rPr lang="en-GB" b="1" dirty="0">
                <a:latin typeface="Open Sans"/>
              </a:rPr>
              <a:t>2022</a:t>
            </a:r>
            <a:endParaRPr lang="en-GB" dirty="0">
              <a:latin typeface="Open Sans"/>
            </a:endParaRPr>
          </a:p>
        </p:txBody>
      </p:sp>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Voluntary supported decision-making measures</a:t>
            </a:r>
          </a:p>
        </p:txBody>
      </p:sp>
      <p:pic>
        <p:nvPicPr>
          <p:cNvPr id="8" name="Picture 7">
            <a:extLst>
              <a:ext uri="{FF2B5EF4-FFF2-40B4-BE49-F238E27FC236}">
                <a16:creationId xmlns:a16="http://schemas.microsoft.com/office/drawing/2014/main" id="{EF516730-547E-4997-A7AD-6D05BB9034C6}"/>
              </a:ext>
            </a:extLst>
          </p:cNvPr>
          <p:cNvPicPr>
            <a:picLocks noChangeAspect="1"/>
          </p:cNvPicPr>
          <p:nvPr/>
        </p:nvPicPr>
        <p:blipFill rotWithShape="1">
          <a:blip r:embed="rId3">
            <a:extLst>
              <a:ext uri="{28A0092B-C50C-407E-A947-70E740481C1C}">
                <a14:useLocalDpi xmlns:a14="http://schemas.microsoft.com/office/drawing/2010/main" val="0"/>
              </a:ext>
            </a:extLst>
          </a:blip>
          <a:srcRect l="21215" t="21728" r="20614"/>
          <a:stretch/>
        </p:blipFill>
        <p:spPr>
          <a:xfrm>
            <a:off x="6409277" y="1439330"/>
            <a:ext cx="5731933" cy="5367868"/>
          </a:xfrm>
          <a:prstGeom prst="rect">
            <a:avLst/>
          </a:prstGeom>
        </p:spPr>
      </p:pic>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Tree>
    <p:extLst>
      <p:ext uri="{BB962C8B-B14F-4D97-AF65-F5344CB8AC3E}">
        <p14:creationId xmlns:p14="http://schemas.microsoft.com/office/powerpoint/2010/main" val="4218043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6449574-B8C4-4257-9441-DB58D254AF2A}"/>
              </a:ext>
            </a:extLst>
          </p:cNvPr>
          <p:cNvSpPr txBox="1"/>
          <p:nvPr/>
        </p:nvSpPr>
        <p:spPr>
          <a:xfrm>
            <a:off x="1790237" y="2276604"/>
            <a:ext cx="3966636" cy="369331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Open Sans"/>
              </a:rPr>
              <a:t>Hungarian law on supported decision-making (</a:t>
            </a:r>
            <a:r>
              <a:rPr lang="en-GB" i="1" dirty="0" err="1">
                <a:latin typeface="Open Sans"/>
              </a:rPr>
              <a:t>támogatott</a:t>
            </a:r>
            <a:r>
              <a:rPr lang="en-GB" i="1" dirty="0">
                <a:latin typeface="Open Sans"/>
              </a:rPr>
              <a:t> </a:t>
            </a:r>
            <a:r>
              <a:rPr lang="en-GB" i="1" dirty="0" err="1">
                <a:latin typeface="Open Sans"/>
              </a:rPr>
              <a:t>döntéshozatal</a:t>
            </a:r>
            <a:r>
              <a:rPr lang="en-GB" dirty="0">
                <a:latin typeface="Open Sans"/>
              </a:rPr>
              <a:t>) </a:t>
            </a:r>
            <a:r>
              <a:rPr lang="en-GB" b="1" dirty="0">
                <a:latin typeface="Open Sans"/>
              </a:rPr>
              <a:t>2013</a:t>
            </a:r>
          </a:p>
          <a:p>
            <a:pPr marL="285750" indent="-285750">
              <a:buFont typeface="Arial" panose="020B0604020202020204" pitchFamily="34" charset="0"/>
              <a:buChar char="•"/>
            </a:pPr>
            <a:r>
              <a:rPr lang="en-GB" dirty="0">
                <a:latin typeface="Open Sans"/>
              </a:rPr>
              <a:t>Provisions on assisted decision-making (</a:t>
            </a:r>
            <a:r>
              <a:rPr lang="en-GB" i="1" dirty="0" err="1">
                <a:latin typeface="Open Sans"/>
              </a:rPr>
              <a:t>nápomoc</a:t>
            </a:r>
            <a:r>
              <a:rPr lang="en-GB" i="1" dirty="0">
                <a:latin typeface="Open Sans"/>
              </a:rPr>
              <a:t> </a:t>
            </a:r>
            <a:r>
              <a:rPr lang="en-GB" i="1" dirty="0" err="1">
                <a:latin typeface="Open Sans"/>
              </a:rPr>
              <a:t>při</a:t>
            </a:r>
            <a:r>
              <a:rPr lang="en-GB" i="1" dirty="0">
                <a:latin typeface="Open Sans"/>
              </a:rPr>
              <a:t> </a:t>
            </a:r>
            <a:r>
              <a:rPr lang="en-GB" i="1" dirty="0" err="1">
                <a:latin typeface="Open Sans"/>
              </a:rPr>
              <a:t>rozhodování</a:t>
            </a:r>
            <a:r>
              <a:rPr lang="en-GB" dirty="0">
                <a:latin typeface="Open Sans"/>
              </a:rPr>
              <a:t>) of the Czech CC </a:t>
            </a:r>
            <a:r>
              <a:rPr lang="en-GB" b="1" dirty="0">
                <a:latin typeface="Open Sans"/>
              </a:rPr>
              <a:t>2014</a:t>
            </a:r>
          </a:p>
          <a:p>
            <a:pPr marL="285750" indent="-285750">
              <a:buFont typeface="Arial" panose="020B0604020202020204" pitchFamily="34" charset="0"/>
              <a:buChar char="•"/>
            </a:pPr>
            <a:r>
              <a:rPr lang="en-GB" dirty="0">
                <a:latin typeface="Open Sans"/>
              </a:rPr>
              <a:t>Romanian </a:t>
            </a:r>
            <a:r>
              <a:rPr lang="en-GB" i="1" dirty="0" err="1">
                <a:latin typeface="Open Sans"/>
              </a:rPr>
              <a:t>asistenta</a:t>
            </a:r>
            <a:r>
              <a:rPr lang="en-GB" i="1" dirty="0">
                <a:latin typeface="Open Sans"/>
              </a:rPr>
              <a:t> </a:t>
            </a:r>
            <a:r>
              <a:rPr lang="en-GB" i="1" dirty="0" err="1">
                <a:latin typeface="Open Sans"/>
              </a:rPr>
              <a:t>judiciara</a:t>
            </a:r>
            <a:r>
              <a:rPr lang="en-GB" i="1" dirty="0">
                <a:latin typeface="Open Sans"/>
              </a:rPr>
              <a:t> </a:t>
            </a:r>
            <a:r>
              <a:rPr lang="en-GB" b="1" dirty="0">
                <a:latin typeface="Open Sans"/>
              </a:rPr>
              <a:t>2022</a:t>
            </a:r>
          </a:p>
          <a:p>
            <a:pPr marL="285750" indent="-285750">
              <a:buFont typeface="Arial" panose="020B0604020202020204" pitchFamily="34" charset="0"/>
              <a:buChar char="•"/>
            </a:pPr>
            <a:r>
              <a:rPr lang="en-GB" dirty="0">
                <a:latin typeface="Open Sans"/>
              </a:rPr>
              <a:t>Spanish jurisdictions (</a:t>
            </a:r>
            <a:r>
              <a:rPr lang="en-GB" i="1" dirty="0" err="1">
                <a:latin typeface="Open Sans"/>
              </a:rPr>
              <a:t>acuerdos</a:t>
            </a:r>
            <a:r>
              <a:rPr lang="en-GB" i="1" dirty="0">
                <a:latin typeface="Open Sans"/>
              </a:rPr>
              <a:t> de </a:t>
            </a:r>
            <a:r>
              <a:rPr lang="en-GB" i="1" dirty="0" err="1">
                <a:latin typeface="Open Sans"/>
              </a:rPr>
              <a:t>apoyo</a:t>
            </a:r>
            <a:r>
              <a:rPr lang="en-GB" dirty="0">
                <a:latin typeface="Open Sans"/>
              </a:rPr>
              <a:t>) </a:t>
            </a:r>
            <a:r>
              <a:rPr lang="en-GB" b="1" dirty="0">
                <a:latin typeface="Open Sans"/>
              </a:rPr>
              <a:t>2022</a:t>
            </a:r>
          </a:p>
          <a:p>
            <a:pPr marL="285750" indent="-285750">
              <a:buFont typeface="Arial" panose="020B0604020202020204" pitchFamily="34" charset="0"/>
              <a:buChar char="•"/>
            </a:pPr>
            <a:r>
              <a:rPr lang="en-GB" dirty="0">
                <a:latin typeface="Open Sans"/>
              </a:rPr>
              <a:t>Ireland (</a:t>
            </a:r>
            <a:r>
              <a:rPr lang="en-GB" i="1" dirty="0">
                <a:latin typeface="Open Sans"/>
              </a:rPr>
              <a:t>Decision-making assistance agreement </a:t>
            </a:r>
            <a:r>
              <a:rPr lang="en-GB" dirty="0">
                <a:latin typeface="Open Sans"/>
              </a:rPr>
              <a:t>and </a:t>
            </a:r>
            <a:r>
              <a:rPr lang="en-GB" i="1" dirty="0" err="1">
                <a:latin typeface="Open Sans"/>
              </a:rPr>
              <a:t>Codecision</a:t>
            </a:r>
            <a:r>
              <a:rPr lang="en-GB" i="1" dirty="0">
                <a:latin typeface="Open Sans"/>
              </a:rPr>
              <a:t> making agreement</a:t>
            </a:r>
            <a:r>
              <a:rPr lang="en-GB" dirty="0">
                <a:latin typeface="Open Sans"/>
              </a:rPr>
              <a:t>) </a:t>
            </a:r>
            <a:r>
              <a:rPr lang="en-GB" b="1" dirty="0">
                <a:latin typeface="Open Sans"/>
              </a:rPr>
              <a:t>2022</a:t>
            </a:r>
            <a:endParaRPr lang="en-GB" dirty="0">
              <a:latin typeface="Open Sans"/>
            </a:endParaRPr>
          </a:p>
        </p:txBody>
      </p:sp>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Voluntary supported decision-making measures</a:t>
            </a:r>
          </a:p>
        </p:txBody>
      </p:sp>
      <p:pic>
        <p:nvPicPr>
          <p:cNvPr id="7" name="Picture 6">
            <a:extLst>
              <a:ext uri="{FF2B5EF4-FFF2-40B4-BE49-F238E27FC236}">
                <a16:creationId xmlns:a16="http://schemas.microsoft.com/office/drawing/2014/main" id="{F326C313-F0E2-443D-8BA2-E977E366A26C}"/>
              </a:ext>
            </a:extLst>
          </p:cNvPr>
          <p:cNvPicPr>
            <a:picLocks noChangeAspect="1"/>
          </p:cNvPicPr>
          <p:nvPr/>
        </p:nvPicPr>
        <p:blipFill rotWithShape="1">
          <a:blip r:embed="rId3">
            <a:extLst>
              <a:ext uri="{28A0092B-C50C-407E-A947-70E740481C1C}">
                <a14:useLocalDpi xmlns:a14="http://schemas.microsoft.com/office/drawing/2010/main" val="0"/>
              </a:ext>
            </a:extLst>
          </a:blip>
          <a:srcRect l="21816" t="21728" r="20785"/>
          <a:stretch/>
        </p:blipFill>
        <p:spPr>
          <a:xfrm>
            <a:off x="6493943" y="1439330"/>
            <a:ext cx="5655734" cy="5367868"/>
          </a:xfrm>
          <a:prstGeom prst="rect">
            <a:avLst/>
          </a:prstGeom>
        </p:spPr>
      </p:pic>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Tree>
    <p:extLst>
      <p:ext uri="{BB962C8B-B14F-4D97-AF65-F5344CB8AC3E}">
        <p14:creationId xmlns:p14="http://schemas.microsoft.com/office/powerpoint/2010/main" val="3615028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10A5DE-B379-457D-87EF-26E0E9C71656}"/>
              </a:ext>
            </a:extLst>
          </p:cNvPr>
          <p:cNvGraphicFramePr>
            <a:graphicFrameLocks noGrp="1"/>
          </p:cNvGraphicFramePr>
          <p:nvPr>
            <p:ph idx="1"/>
            <p:extLst>
              <p:ext uri="{D42A27DB-BD31-4B8C-83A1-F6EECF244321}">
                <p14:modId xmlns:p14="http://schemas.microsoft.com/office/powerpoint/2010/main" val="2366042122"/>
              </p:ext>
            </p:extLst>
          </p:nvPr>
        </p:nvGraphicFramePr>
        <p:xfrm>
          <a:off x="67733" y="1227138"/>
          <a:ext cx="12039601" cy="2636520"/>
        </p:xfrm>
        <a:graphic>
          <a:graphicData uri="http://schemas.openxmlformats.org/drawingml/2006/table">
            <a:tbl>
              <a:tblPr firstRow="1" bandRow="1">
                <a:tableStyleId>{5C22544A-7EE6-4342-B048-85BDC9FD1C3A}</a:tableStyleId>
              </a:tblPr>
              <a:tblGrid>
                <a:gridCol w="829734">
                  <a:extLst>
                    <a:ext uri="{9D8B030D-6E8A-4147-A177-3AD203B41FA5}">
                      <a16:colId xmlns:a16="http://schemas.microsoft.com/office/drawing/2014/main" val="639906644"/>
                    </a:ext>
                  </a:extLst>
                </a:gridCol>
                <a:gridCol w="587815">
                  <a:extLst>
                    <a:ext uri="{9D8B030D-6E8A-4147-A177-3AD203B41FA5}">
                      <a16:colId xmlns:a16="http://schemas.microsoft.com/office/drawing/2014/main" val="3071282056"/>
                    </a:ext>
                  </a:extLst>
                </a:gridCol>
                <a:gridCol w="1486518">
                  <a:extLst>
                    <a:ext uri="{9D8B030D-6E8A-4147-A177-3AD203B41FA5}">
                      <a16:colId xmlns:a16="http://schemas.microsoft.com/office/drawing/2014/main" val="2850573710"/>
                    </a:ext>
                  </a:extLst>
                </a:gridCol>
                <a:gridCol w="1548354">
                  <a:extLst>
                    <a:ext uri="{9D8B030D-6E8A-4147-A177-3AD203B41FA5}">
                      <a16:colId xmlns:a16="http://schemas.microsoft.com/office/drawing/2014/main" val="2924307307"/>
                    </a:ext>
                  </a:extLst>
                </a:gridCol>
                <a:gridCol w="1517436">
                  <a:extLst>
                    <a:ext uri="{9D8B030D-6E8A-4147-A177-3AD203B41FA5}">
                      <a16:colId xmlns:a16="http://schemas.microsoft.com/office/drawing/2014/main" val="128242442"/>
                    </a:ext>
                  </a:extLst>
                </a:gridCol>
                <a:gridCol w="1517436">
                  <a:extLst>
                    <a:ext uri="{9D8B030D-6E8A-4147-A177-3AD203B41FA5}">
                      <a16:colId xmlns:a16="http://schemas.microsoft.com/office/drawing/2014/main" val="3003206470"/>
                    </a:ext>
                  </a:extLst>
                </a:gridCol>
                <a:gridCol w="1517436">
                  <a:extLst>
                    <a:ext uri="{9D8B030D-6E8A-4147-A177-3AD203B41FA5}">
                      <a16:colId xmlns:a16="http://schemas.microsoft.com/office/drawing/2014/main" val="1523779817"/>
                    </a:ext>
                  </a:extLst>
                </a:gridCol>
                <a:gridCol w="1517436">
                  <a:extLst>
                    <a:ext uri="{9D8B030D-6E8A-4147-A177-3AD203B41FA5}">
                      <a16:colId xmlns:a16="http://schemas.microsoft.com/office/drawing/2014/main" val="3601445257"/>
                    </a:ext>
                  </a:extLst>
                </a:gridCol>
                <a:gridCol w="1517436">
                  <a:extLst>
                    <a:ext uri="{9D8B030D-6E8A-4147-A177-3AD203B41FA5}">
                      <a16:colId xmlns:a16="http://schemas.microsoft.com/office/drawing/2014/main" val="1508949824"/>
                    </a:ext>
                  </a:extLst>
                </a:gridCol>
              </a:tblGrid>
              <a:tr h="370840">
                <a:tc gridSpan="2">
                  <a:txBody>
                    <a:bodyPr/>
                    <a:lstStyle/>
                    <a:p>
                      <a:endParaRPr lang="en-GB" dirty="0">
                        <a:ln>
                          <a:solidFill>
                            <a:srgbClr val="C00000"/>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600" dirty="0">
                          <a:latin typeface="Open Sans"/>
                        </a:rPr>
                        <a:t>Adult</a:t>
                      </a:r>
                    </a:p>
                  </a:txBody>
                  <a:tcPr>
                    <a:lnL w="12700" cap="flat" cmpd="sng" algn="ctr">
                      <a:noFill/>
                      <a:prstDash val="solid"/>
                      <a:round/>
                      <a:headEnd type="none" w="med" len="med"/>
                      <a:tailEnd type="none" w="med" len="med"/>
                    </a:lnL>
                  </a:tcPr>
                </a:tc>
                <a:tc>
                  <a:txBody>
                    <a:bodyPr/>
                    <a:lstStyle/>
                    <a:p>
                      <a:pPr algn="ctr"/>
                      <a:r>
                        <a:rPr lang="en-GB" sz="1600" dirty="0">
                          <a:latin typeface="Open Sans"/>
                        </a:rPr>
                        <a:t>Supporter</a:t>
                      </a:r>
                    </a:p>
                  </a:txBody>
                  <a:tcPr>
                    <a:solidFill>
                      <a:schemeClr val="bg2"/>
                    </a:solidFill>
                  </a:tcPr>
                </a:tc>
                <a:tc>
                  <a:txBody>
                    <a:bodyPr/>
                    <a:lstStyle/>
                    <a:p>
                      <a:pPr algn="ctr"/>
                      <a:r>
                        <a:rPr lang="en-GB" sz="1600" dirty="0">
                          <a:latin typeface="Open Sans"/>
                        </a:rPr>
                        <a:t>Function</a:t>
                      </a:r>
                    </a:p>
                  </a:txBody>
                  <a:tcPr>
                    <a:solidFill>
                      <a:schemeClr val="bg2"/>
                    </a:solidFill>
                  </a:tcPr>
                </a:tc>
                <a:tc>
                  <a:txBody>
                    <a:bodyPr/>
                    <a:lstStyle/>
                    <a:p>
                      <a:pPr algn="ctr"/>
                      <a:r>
                        <a:rPr lang="en-GB" sz="1600" dirty="0">
                          <a:latin typeface="Open Sans"/>
                        </a:rPr>
                        <a:t>Form</a:t>
                      </a:r>
                    </a:p>
                  </a:txBody>
                  <a:tcPr>
                    <a:solidFill>
                      <a:schemeClr val="bg2"/>
                    </a:solidFill>
                  </a:tcPr>
                </a:tc>
                <a:tc>
                  <a:txBody>
                    <a:bodyPr/>
                    <a:lstStyle/>
                    <a:p>
                      <a:pPr algn="ctr"/>
                      <a:r>
                        <a:rPr lang="en-GB" sz="1600" dirty="0">
                          <a:latin typeface="Open Sans"/>
                        </a:rPr>
                        <a:t>Effects</a:t>
                      </a:r>
                    </a:p>
                  </a:txBody>
                  <a:tcPr>
                    <a:solidFill>
                      <a:schemeClr val="bg2"/>
                    </a:solidFill>
                  </a:tcPr>
                </a:tc>
                <a:tc>
                  <a:txBody>
                    <a:bodyPr/>
                    <a:lstStyle/>
                    <a:p>
                      <a:pPr algn="ctr"/>
                      <a:r>
                        <a:rPr lang="en-GB" sz="1050" dirty="0">
                          <a:latin typeface="Open Sans"/>
                        </a:rPr>
                        <a:t>Variation</a:t>
                      </a:r>
                    </a:p>
                    <a:p>
                      <a:pPr algn="ctr"/>
                      <a:r>
                        <a:rPr lang="en-GB" sz="1050" dirty="0">
                          <a:latin typeface="Open Sans"/>
                        </a:rPr>
                        <a:t>Revocation</a:t>
                      </a:r>
                      <a:endParaRPr lang="en-GB" sz="1600" dirty="0">
                        <a:latin typeface="Open Sans"/>
                      </a:endParaRPr>
                    </a:p>
                  </a:txBody>
                  <a:tcPr anchor="ctr">
                    <a:solidFill>
                      <a:schemeClr val="bg2"/>
                    </a:solidFill>
                  </a:tcPr>
                </a:tc>
                <a:tc>
                  <a:txBody>
                    <a:bodyPr/>
                    <a:lstStyle/>
                    <a:p>
                      <a:pPr algn="ctr"/>
                      <a:r>
                        <a:rPr lang="en-GB" sz="1600" dirty="0">
                          <a:latin typeface="Open Sans"/>
                        </a:rPr>
                        <a:t>Safeguards</a:t>
                      </a:r>
                    </a:p>
                  </a:txBody>
                  <a:tcPr>
                    <a:solidFill>
                      <a:schemeClr val="bg2"/>
                    </a:solidFill>
                  </a:tcPr>
                </a:tc>
                <a:extLst>
                  <a:ext uri="{0D108BD9-81ED-4DB2-BD59-A6C34878D82A}">
                    <a16:rowId xmlns:a16="http://schemas.microsoft.com/office/drawing/2014/main" val="2066495187"/>
                  </a:ext>
                </a:extLst>
              </a:tr>
              <a:tr h="370840">
                <a:tc gridSpan="2">
                  <a:txBody>
                    <a:bodyPr/>
                    <a:lstStyle/>
                    <a:p>
                      <a:r>
                        <a:rPr lang="en-GB" sz="1200" dirty="0">
                          <a:ln>
                            <a:solidFill>
                              <a:srgbClr val="C00000"/>
                            </a:solidFill>
                          </a:ln>
                          <a:latin typeface="Open Sans"/>
                        </a:rPr>
                        <a:t>CZECH REP.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4125452458"/>
                  </a:ext>
                </a:extLst>
              </a:tr>
              <a:tr h="370840">
                <a:tc gridSpan="2">
                  <a:txBody>
                    <a:bodyPr/>
                    <a:lstStyle/>
                    <a:p>
                      <a:r>
                        <a:rPr lang="en-GB" sz="1200" dirty="0">
                          <a:ln>
                            <a:solidFill>
                              <a:srgbClr val="C00000"/>
                            </a:solidFill>
                          </a:ln>
                          <a:latin typeface="Open Sans"/>
                        </a:rPr>
                        <a:t>HUNGARY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773817123"/>
                  </a:ext>
                </a:extLst>
              </a:tr>
              <a:tr h="370840">
                <a:tc gridSpan="2">
                  <a:txBody>
                    <a:bodyPr/>
                    <a:lstStyle/>
                    <a:p>
                      <a:r>
                        <a:rPr lang="en-GB" sz="1200" dirty="0">
                          <a:ln>
                            <a:solidFill>
                              <a:srgbClr val="C00000"/>
                            </a:solidFill>
                          </a:ln>
                          <a:latin typeface="Open Sans"/>
                        </a:rPr>
                        <a:t>ROMANIA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4196827755"/>
                  </a:ext>
                </a:extLst>
              </a:tr>
              <a:tr h="370840">
                <a:tc gridSpan="2">
                  <a:txBody>
                    <a:bodyPr/>
                    <a:lstStyle/>
                    <a:p>
                      <a:r>
                        <a:rPr lang="en-GB" sz="1200" dirty="0">
                          <a:ln>
                            <a:solidFill>
                              <a:srgbClr val="C00000"/>
                            </a:solidFill>
                          </a:ln>
                          <a:latin typeface="Open Sans"/>
                        </a:rPr>
                        <a:t>SPAIN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2516882419"/>
                  </a:ext>
                </a:extLst>
              </a:tr>
              <a:tr h="370840">
                <a:tc rowSpan="2">
                  <a:txBody>
                    <a:bodyPr/>
                    <a:lstStyle/>
                    <a:p>
                      <a:r>
                        <a:rPr lang="en-GB" sz="1200" dirty="0">
                          <a:ln>
                            <a:solidFill>
                              <a:srgbClr val="C00000"/>
                            </a:solidFill>
                          </a:ln>
                          <a:latin typeface="Open Sans"/>
                        </a:rPr>
                        <a:t>IRELAND</a:t>
                      </a:r>
                      <a:endParaRPr lang="en-GB" sz="2800" dirty="0">
                        <a:ln>
                          <a:solidFill>
                            <a:srgbClr val="C00000"/>
                          </a:solidFill>
                        </a:ln>
                        <a:latin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DMA</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2758107027"/>
                  </a:ext>
                </a:extLst>
              </a:tr>
              <a:tr h="370840">
                <a:tc vMerge="1">
                  <a:txBody>
                    <a:bodyPr/>
                    <a:lstStyle/>
                    <a:p>
                      <a:endParaRPr lang="en-GB" dirty="0">
                        <a:ln>
                          <a:solidFill>
                            <a:srgbClr val="C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CDM</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1554898557"/>
                  </a:ext>
                </a:extLst>
              </a:tr>
            </a:tbl>
          </a:graphicData>
        </a:graphic>
      </p:graphicFrame>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Who is the supported person?</a:t>
            </a:r>
          </a:p>
        </p:txBody>
      </p:sp>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
        <p:nvSpPr>
          <p:cNvPr id="10" name="Rectangle 9">
            <a:extLst>
              <a:ext uri="{FF2B5EF4-FFF2-40B4-BE49-F238E27FC236}">
                <a16:creationId xmlns:a16="http://schemas.microsoft.com/office/drawing/2014/main" id="{8F9D6C40-6D2F-4EDC-A1A5-587FF5395C61}"/>
              </a:ext>
            </a:extLst>
          </p:cNvPr>
          <p:cNvSpPr/>
          <p:nvPr/>
        </p:nvSpPr>
        <p:spPr>
          <a:xfrm>
            <a:off x="3208864" y="1654433"/>
            <a:ext cx="8068735" cy="276999"/>
          </a:xfrm>
          <a:prstGeom prst="rect">
            <a:avLst/>
          </a:prstGeom>
        </p:spPr>
        <p:txBody>
          <a:bodyPr wrap="square">
            <a:spAutoFit/>
          </a:bodyPr>
          <a:lstStyle/>
          <a:p>
            <a:r>
              <a:rPr lang="en-GB" sz="1200" b="1" dirty="0">
                <a:latin typeface="Open Sans"/>
                <a:ea typeface="Verdana" panose="020B0604030504040204" pitchFamily="34" charset="0"/>
                <a:cs typeface="Times New Roman" panose="02020603050405020304" pitchFamily="18" charset="0"/>
              </a:rPr>
              <a:t>adult who need assistance in decision-making due to complications resulting from their mental disorder</a:t>
            </a:r>
            <a:endParaRPr lang="en-GB" sz="1200" b="1" dirty="0">
              <a:latin typeface="Open Sans"/>
              <a:ea typeface="Verdana" panose="020B0604030504040204" pitchFamily="34" charset="0"/>
            </a:endParaRPr>
          </a:p>
        </p:txBody>
      </p:sp>
      <p:sp>
        <p:nvSpPr>
          <p:cNvPr id="11" name="Rectangle 10">
            <a:extLst>
              <a:ext uri="{FF2B5EF4-FFF2-40B4-BE49-F238E27FC236}">
                <a16:creationId xmlns:a16="http://schemas.microsoft.com/office/drawing/2014/main" id="{B9A57E7F-0592-41F0-8B69-FCF02431334B}"/>
              </a:ext>
            </a:extLst>
          </p:cNvPr>
          <p:cNvSpPr/>
          <p:nvPr/>
        </p:nvSpPr>
        <p:spPr>
          <a:xfrm>
            <a:off x="3208864" y="1961495"/>
            <a:ext cx="8983136" cy="461665"/>
          </a:xfrm>
          <a:prstGeom prst="rect">
            <a:avLst/>
          </a:prstGeom>
        </p:spPr>
        <p:txBody>
          <a:bodyPr wrap="square">
            <a:spAutoFit/>
          </a:bodyPr>
          <a:lstStyle/>
          <a:p>
            <a:r>
              <a:rPr lang="en-GB" sz="1200" b="1" dirty="0">
                <a:latin typeface="Open Sans"/>
                <a:ea typeface="Calibri" panose="020F0502020204030204" pitchFamily="34" charset="0"/>
                <a:cs typeface="Times New Roman" panose="02020603050405020304" pitchFamily="18" charset="0"/>
              </a:rPr>
              <a:t>adult ‘who needs help in managing their affairs and making decisions due to a minor diminution in their decision-making abilities’</a:t>
            </a:r>
          </a:p>
        </p:txBody>
      </p:sp>
      <p:sp>
        <p:nvSpPr>
          <p:cNvPr id="12" name="Rectangle 11">
            <a:extLst>
              <a:ext uri="{FF2B5EF4-FFF2-40B4-BE49-F238E27FC236}">
                <a16:creationId xmlns:a16="http://schemas.microsoft.com/office/drawing/2014/main" id="{F1BF5737-B3BA-49E9-9710-FF8B7036C8CF}"/>
              </a:ext>
            </a:extLst>
          </p:cNvPr>
          <p:cNvSpPr/>
          <p:nvPr/>
        </p:nvSpPr>
        <p:spPr>
          <a:xfrm>
            <a:off x="3208863" y="2358727"/>
            <a:ext cx="8983137" cy="461665"/>
          </a:xfrm>
          <a:prstGeom prst="rect">
            <a:avLst/>
          </a:prstGeom>
        </p:spPr>
        <p:txBody>
          <a:bodyPr wrap="square">
            <a:spAutoFit/>
          </a:bodyPr>
          <a:lstStyle/>
          <a:p>
            <a:r>
              <a:rPr lang="en-GB" sz="1200" b="1" dirty="0">
                <a:latin typeface="Open Sans"/>
                <a:ea typeface="Calibri" panose="020F0502020204030204" pitchFamily="34" charset="0"/>
                <a:cs typeface="Times New Roman" panose="02020603050405020304" pitchFamily="18" charset="0"/>
              </a:rPr>
              <a:t>adult with full legal capacity [who] need support for taking care of themselves, their assets or more in general in exercising their rights and assuming obligations </a:t>
            </a:r>
          </a:p>
        </p:txBody>
      </p:sp>
      <p:sp>
        <p:nvSpPr>
          <p:cNvPr id="13" name="Rectangle 12">
            <a:extLst>
              <a:ext uri="{FF2B5EF4-FFF2-40B4-BE49-F238E27FC236}">
                <a16:creationId xmlns:a16="http://schemas.microsoft.com/office/drawing/2014/main" id="{DC54C287-DAE6-430F-B957-6E4D96995ED9}"/>
              </a:ext>
            </a:extLst>
          </p:cNvPr>
          <p:cNvSpPr/>
          <p:nvPr/>
        </p:nvSpPr>
        <p:spPr>
          <a:xfrm>
            <a:off x="3208864" y="2800696"/>
            <a:ext cx="8068735" cy="276999"/>
          </a:xfrm>
          <a:prstGeom prst="rect">
            <a:avLst/>
          </a:prstGeom>
        </p:spPr>
        <p:txBody>
          <a:bodyPr wrap="square">
            <a:spAutoFit/>
          </a:bodyPr>
          <a:lstStyle/>
          <a:p>
            <a:r>
              <a:rPr lang="en-GB" sz="1200" b="1" dirty="0">
                <a:latin typeface="Open Sans"/>
                <a:ea typeface="Verdana" panose="020B0604030504040204" pitchFamily="34" charset="0"/>
                <a:cs typeface="Times New Roman" panose="02020603050405020304" pitchFamily="18" charset="0"/>
              </a:rPr>
              <a:t>adult who appreciates their need for support</a:t>
            </a:r>
            <a:endParaRPr lang="en-GB" sz="1200" b="1" dirty="0">
              <a:latin typeface="Open Sans"/>
              <a:ea typeface="Verdana" panose="020B0604030504040204" pitchFamily="34" charset="0"/>
            </a:endParaRPr>
          </a:p>
        </p:txBody>
      </p:sp>
      <p:sp>
        <p:nvSpPr>
          <p:cNvPr id="14" name="Rectangle 13">
            <a:extLst>
              <a:ext uri="{FF2B5EF4-FFF2-40B4-BE49-F238E27FC236}">
                <a16:creationId xmlns:a16="http://schemas.microsoft.com/office/drawing/2014/main" id="{B56BD6DD-F0D1-4DC2-8702-6C1E03CBE1A9}"/>
              </a:ext>
            </a:extLst>
          </p:cNvPr>
          <p:cNvSpPr/>
          <p:nvPr/>
        </p:nvSpPr>
        <p:spPr>
          <a:xfrm>
            <a:off x="3208863" y="3316731"/>
            <a:ext cx="8729133" cy="276999"/>
          </a:xfrm>
          <a:prstGeom prst="rect">
            <a:avLst/>
          </a:prstGeom>
        </p:spPr>
        <p:txBody>
          <a:bodyPr wrap="square">
            <a:spAutoFit/>
          </a:bodyPr>
          <a:lstStyle/>
          <a:p>
            <a:r>
              <a:rPr lang="en-US" sz="1200" b="1" dirty="0">
                <a:latin typeface="Open Sans"/>
                <a:ea typeface="Calibri" panose="020F0502020204030204" pitchFamily="34" charset="0"/>
                <a:cs typeface="Times New Roman" panose="02020603050405020304" pitchFamily="18" charset="0"/>
              </a:rPr>
              <a:t>adult who considers that his or her capacity is in question or may shortly be </a:t>
            </a:r>
            <a:r>
              <a:rPr lang="en-GB" sz="1200" b="1" dirty="0">
                <a:latin typeface="Open Sans"/>
                <a:ea typeface="Calibri" panose="020F0502020204030204" pitchFamily="34" charset="0"/>
                <a:cs typeface="Times New Roman" panose="02020603050405020304" pitchFamily="18" charset="0"/>
              </a:rPr>
              <a:t>in question</a:t>
            </a:r>
          </a:p>
        </p:txBody>
      </p:sp>
    </p:spTree>
    <p:extLst>
      <p:ext uri="{BB962C8B-B14F-4D97-AF65-F5344CB8AC3E}">
        <p14:creationId xmlns:p14="http://schemas.microsoft.com/office/powerpoint/2010/main" val="160257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ED20E9-7502-FFDE-2679-B975F9A88B4B}"/>
              </a:ext>
            </a:extLst>
          </p:cNvPr>
          <p:cNvSpPr>
            <a:spLocks noGrp="1"/>
          </p:cNvSpPr>
          <p:nvPr>
            <p:ph type="title"/>
          </p:nvPr>
        </p:nvSpPr>
        <p:spPr/>
        <p:txBody>
          <a:bodyPr>
            <a:normAutofit fontScale="90000"/>
          </a:bodyPr>
          <a:lstStyle/>
          <a:p>
            <a:r>
              <a:rPr lang="en-US" dirty="0"/>
              <a:t>Continuing powers (CPA), ordinary powers (OPA), advanced directives (AD) and other voluntary measures (OVM). How to distinguish? </a:t>
            </a:r>
          </a:p>
        </p:txBody>
      </p:sp>
      <p:sp>
        <p:nvSpPr>
          <p:cNvPr id="3" name="Content Placeholder 2">
            <a:extLst>
              <a:ext uri="{FF2B5EF4-FFF2-40B4-BE49-F238E27FC236}">
                <a16:creationId xmlns:a16="http://schemas.microsoft.com/office/drawing/2014/main" id="{801C675D-BA63-5A66-7218-B8E2772B72AD}"/>
              </a:ext>
            </a:extLst>
          </p:cNvPr>
          <p:cNvSpPr>
            <a:spLocks noGrp="1"/>
          </p:cNvSpPr>
          <p:nvPr>
            <p:ph sz="half" idx="1"/>
          </p:nvPr>
        </p:nvSpPr>
        <p:spPr/>
        <p:txBody>
          <a:bodyPr>
            <a:normAutofit lnSpcReduction="10000"/>
          </a:bodyPr>
          <a:lstStyle/>
          <a:p>
            <a:endParaRPr lang="en-US" sz="2800" dirty="0">
              <a:effectLst/>
              <a:latin typeface="Calibri" panose="020F0502020204030204" pitchFamily="34" charset="0"/>
              <a:ea typeface="Calibri" panose="020F0502020204030204" pitchFamily="34" charset="0"/>
            </a:endParaRPr>
          </a:p>
          <a:p>
            <a:r>
              <a:rPr lang="en-US" sz="2800" dirty="0">
                <a:effectLst/>
                <a:latin typeface="Calibri" panose="020F0502020204030204" pitchFamily="34" charset="0"/>
                <a:ea typeface="Calibri" panose="020F0502020204030204" pitchFamily="34" charset="0"/>
              </a:rPr>
              <a:t>Comparison based on number of voluntary measures in 26 jurisdictions </a:t>
            </a:r>
          </a:p>
          <a:p>
            <a:r>
              <a:rPr lang="en-US" sz="2800" dirty="0">
                <a:effectLst/>
                <a:latin typeface="Calibri" panose="020F0502020204030204" pitchFamily="34" charset="0"/>
                <a:ea typeface="Calibri" panose="020F0502020204030204" pitchFamily="34" charset="0"/>
              </a:rPr>
              <a:t>Difficulties in makin</a:t>
            </a:r>
            <a:r>
              <a:rPr lang="en-US" dirty="0">
                <a:latin typeface="Calibri" panose="020F0502020204030204" pitchFamily="34" charset="0"/>
                <a:ea typeface="Calibri" panose="020F0502020204030204" pitchFamily="34" charset="0"/>
              </a:rPr>
              <a:t>g clear distinctions between the different voluntary instruments</a:t>
            </a:r>
          </a:p>
          <a:p>
            <a:pPr lvl="1"/>
            <a:r>
              <a:rPr lang="en-US" dirty="0">
                <a:latin typeface="Calibri" panose="020F0502020204030204" pitchFamily="34" charset="0"/>
                <a:ea typeface="Calibri" panose="020F0502020204030204" pitchFamily="34" charset="0"/>
              </a:rPr>
              <a:t>The terms used, the contents of the measures and the interaction between them differ from country to country</a:t>
            </a:r>
          </a:p>
          <a:p>
            <a:pPr lvl="1"/>
            <a:r>
              <a:rPr lang="en-US" dirty="0">
                <a:latin typeface="Calibri" panose="020F0502020204030204" pitchFamily="34" charset="0"/>
                <a:ea typeface="Calibri" panose="020F0502020204030204" pitchFamily="34" charset="0"/>
              </a:rPr>
              <a:t>Language: “Lost in Translation”?</a:t>
            </a:r>
          </a:p>
          <a:p>
            <a:endParaRPr lang="en-US" dirty="0">
              <a:latin typeface="Calibri" panose="020F0502020204030204" pitchFamily="34" charset="0"/>
              <a:ea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6A0FEA69-FCDA-73C7-5439-861E19C0FE6C}"/>
              </a:ext>
            </a:extLst>
          </p:cNvPr>
          <p:cNvGraphicFramePr>
            <a:graphicFrameLocks noGrp="1"/>
          </p:cNvGraphicFramePr>
          <p:nvPr>
            <p:ph sz="half" idx="2"/>
            <p:extLst>
              <p:ext uri="{D42A27DB-BD31-4B8C-83A1-F6EECF244321}">
                <p14:modId xmlns:p14="http://schemas.microsoft.com/office/powerpoint/2010/main" val="3581911250"/>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CE39AA4E-A9A8-031E-7C67-776989C07E58}"/>
              </a:ext>
            </a:extLst>
          </p:cNvPr>
          <p:cNvSpPr/>
          <p:nvPr/>
        </p:nvSpPr>
        <p:spPr>
          <a:xfrm>
            <a:off x="9587552" y="1690688"/>
            <a:ext cx="914400" cy="91440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OPA</a:t>
            </a:r>
          </a:p>
        </p:txBody>
      </p:sp>
    </p:spTree>
    <p:extLst>
      <p:ext uri="{BB962C8B-B14F-4D97-AF65-F5344CB8AC3E}">
        <p14:creationId xmlns:p14="http://schemas.microsoft.com/office/powerpoint/2010/main" val="4006071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10A5DE-B379-457D-87EF-26E0E9C71656}"/>
              </a:ext>
            </a:extLst>
          </p:cNvPr>
          <p:cNvGraphicFramePr>
            <a:graphicFrameLocks noGrp="1"/>
          </p:cNvGraphicFramePr>
          <p:nvPr>
            <p:ph idx="1"/>
            <p:extLst>
              <p:ext uri="{D42A27DB-BD31-4B8C-83A1-F6EECF244321}">
                <p14:modId xmlns:p14="http://schemas.microsoft.com/office/powerpoint/2010/main" val="2697624649"/>
              </p:ext>
            </p:extLst>
          </p:nvPr>
        </p:nvGraphicFramePr>
        <p:xfrm>
          <a:off x="67733" y="1227138"/>
          <a:ext cx="12039601" cy="2636520"/>
        </p:xfrm>
        <a:graphic>
          <a:graphicData uri="http://schemas.openxmlformats.org/drawingml/2006/table">
            <a:tbl>
              <a:tblPr firstRow="1" bandRow="1">
                <a:tableStyleId>{5C22544A-7EE6-4342-B048-85BDC9FD1C3A}</a:tableStyleId>
              </a:tblPr>
              <a:tblGrid>
                <a:gridCol w="829734">
                  <a:extLst>
                    <a:ext uri="{9D8B030D-6E8A-4147-A177-3AD203B41FA5}">
                      <a16:colId xmlns:a16="http://schemas.microsoft.com/office/drawing/2014/main" val="639906644"/>
                    </a:ext>
                  </a:extLst>
                </a:gridCol>
                <a:gridCol w="587815">
                  <a:extLst>
                    <a:ext uri="{9D8B030D-6E8A-4147-A177-3AD203B41FA5}">
                      <a16:colId xmlns:a16="http://schemas.microsoft.com/office/drawing/2014/main" val="3071282056"/>
                    </a:ext>
                  </a:extLst>
                </a:gridCol>
                <a:gridCol w="1517436">
                  <a:extLst>
                    <a:ext uri="{9D8B030D-6E8A-4147-A177-3AD203B41FA5}">
                      <a16:colId xmlns:a16="http://schemas.microsoft.com/office/drawing/2014/main" val="2850573710"/>
                    </a:ext>
                  </a:extLst>
                </a:gridCol>
                <a:gridCol w="1517436">
                  <a:extLst>
                    <a:ext uri="{9D8B030D-6E8A-4147-A177-3AD203B41FA5}">
                      <a16:colId xmlns:a16="http://schemas.microsoft.com/office/drawing/2014/main" val="2924307307"/>
                    </a:ext>
                  </a:extLst>
                </a:gridCol>
                <a:gridCol w="1517436">
                  <a:extLst>
                    <a:ext uri="{9D8B030D-6E8A-4147-A177-3AD203B41FA5}">
                      <a16:colId xmlns:a16="http://schemas.microsoft.com/office/drawing/2014/main" val="128242442"/>
                    </a:ext>
                  </a:extLst>
                </a:gridCol>
                <a:gridCol w="1517436">
                  <a:extLst>
                    <a:ext uri="{9D8B030D-6E8A-4147-A177-3AD203B41FA5}">
                      <a16:colId xmlns:a16="http://schemas.microsoft.com/office/drawing/2014/main" val="3003206470"/>
                    </a:ext>
                  </a:extLst>
                </a:gridCol>
                <a:gridCol w="1517436">
                  <a:extLst>
                    <a:ext uri="{9D8B030D-6E8A-4147-A177-3AD203B41FA5}">
                      <a16:colId xmlns:a16="http://schemas.microsoft.com/office/drawing/2014/main" val="1523779817"/>
                    </a:ext>
                  </a:extLst>
                </a:gridCol>
                <a:gridCol w="1517436">
                  <a:extLst>
                    <a:ext uri="{9D8B030D-6E8A-4147-A177-3AD203B41FA5}">
                      <a16:colId xmlns:a16="http://schemas.microsoft.com/office/drawing/2014/main" val="3601445257"/>
                    </a:ext>
                  </a:extLst>
                </a:gridCol>
                <a:gridCol w="1517436">
                  <a:extLst>
                    <a:ext uri="{9D8B030D-6E8A-4147-A177-3AD203B41FA5}">
                      <a16:colId xmlns:a16="http://schemas.microsoft.com/office/drawing/2014/main" val="1508949824"/>
                    </a:ext>
                  </a:extLst>
                </a:gridCol>
              </a:tblGrid>
              <a:tr h="370840">
                <a:tc gridSpan="2">
                  <a:txBody>
                    <a:bodyPr/>
                    <a:lstStyle/>
                    <a:p>
                      <a:endParaRPr lang="en-GB" dirty="0">
                        <a:ln>
                          <a:solidFill>
                            <a:srgbClr val="C00000"/>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600" dirty="0">
                          <a:latin typeface="Open Sans"/>
                        </a:rPr>
                        <a:t>Adult</a:t>
                      </a:r>
                    </a:p>
                  </a:txBody>
                  <a:tcPr>
                    <a:lnL w="12700" cap="flat" cmpd="sng" algn="ctr">
                      <a:noFill/>
                      <a:prstDash val="solid"/>
                      <a:round/>
                      <a:headEnd type="none" w="med" len="med"/>
                      <a:tailEnd type="none" w="med" len="med"/>
                    </a:lnL>
                  </a:tcPr>
                </a:tc>
                <a:tc>
                  <a:txBody>
                    <a:bodyPr/>
                    <a:lstStyle/>
                    <a:p>
                      <a:pPr algn="ctr"/>
                      <a:r>
                        <a:rPr lang="en-GB" sz="1600" dirty="0">
                          <a:latin typeface="Open Sans"/>
                        </a:rPr>
                        <a:t>Supporter</a:t>
                      </a:r>
                    </a:p>
                  </a:txBody>
                  <a:tcPr/>
                </a:tc>
                <a:tc>
                  <a:txBody>
                    <a:bodyPr/>
                    <a:lstStyle/>
                    <a:p>
                      <a:pPr algn="ctr"/>
                      <a:r>
                        <a:rPr lang="en-GB" sz="1600" dirty="0">
                          <a:latin typeface="Open Sans"/>
                        </a:rPr>
                        <a:t>Function</a:t>
                      </a:r>
                    </a:p>
                  </a:txBody>
                  <a:tcPr>
                    <a:solidFill>
                      <a:schemeClr val="bg2"/>
                    </a:solidFill>
                  </a:tcPr>
                </a:tc>
                <a:tc>
                  <a:txBody>
                    <a:bodyPr/>
                    <a:lstStyle/>
                    <a:p>
                      <a:pPr algn="ctr"/>
                      <a:r>
                        <a:rPr lang="en-GB" sz="1600" dirty="0">
                          <a:latin typeface="Open Sans"/>
                        </a:rPr>
                        <a:t>Form</a:t>
                      </a:r>
                    </a:p>
                  </a:txBody>
                  <a:tcPr>
                    <a:solidFill>
                      <a:schemeClr val="bg2"/>
                    </a:solidFill>
                  </a:tcPr>
                </a:tc>
                <a:tc>
                  <a:txBody>
                    <a:bodyPr/>
                    <a:lstStyle/>
                    <a:p>
                      <a:pPr algn="ctr"/>
                      <a:r>
                        <a:rPr lang="en-GB" sz="1600" dirty="0">
                          <a:latin typeface="Open Sans"/>
                        </a:rPr>
                        <a:t>Effects</a:t>
                      </a:r>
                    </a:p>
                  </a:txBody>
                  <a:tcPr>
                    <a:solidFill>
                      <a:schemeClr val="bg2"/>
                    </a:solidFill>
                  </a:tcPr>
                </a:tc>
                <a:tc>
                  <a:txBody>
                    <a:bodyPr/>
                    <a:lstStyle/>
                    <a:p>
                      <a:pPr algn="ctr"/>
                      <a:r>
                        <a:rPr lang="en-GB" sz="1050" dirty="0">
                          <a:latin typeface="Open Sans"/>
                        </a:rPr>
                        <a:t>Variation</a:t>
                      </a:r>
                    </a:p>
                    <a:p>
                      <a:pPr algn="ctr"/>
                      <a:r>
                        <a:rPr lang="en-GB" sz="1050" dirty="0">
                          <a:latin typeface="Open Sans"/>
                        </a:rPr>
                        <a:t>Revocation</a:t>
                      </a:r>
                      <a:endParaRPr lang="en-GB" sz="1600" dirty="0">
                        <a:latin typeface="Open Sans"/>
                      </a:endParaRPr>
                    </a:p>
                  </a:txBody>
                  <a:tcPr anchor="ctr">
                    <a:solidFill>
                      <a:schemeClr val="bg2"/>
                    </a:solidFill>
                  </a:tcPr>
                </a:tc>
                <a:tc>
                  <a:txBody>
                    <a:bodyPr/>
                    <a:lstStyle/>
                    <a:p>
                      <a:pPr algn="ctr"/>
                      <a:r>
                        <a:rPr lang="en-GB" sz="1600" dirty="0">
                          <a:latin typeface="Open Sans"/>
                        </a:rPr>
                        <a:t>Safeguards</a:t>
                      </a:r>
                    </a:p>
                  </a:txBody>
                  <a:tcPr>
                    <a:solidFill>
                      <a:schemeClr val="bg2"/>
                    </a:solidFill>
                  </a:tcPr>
                </a:tc>
                <a:extLst>
                  <a:ext uri="{0D108BD9-81ED-4DB2-BD59-A6C34878D82A}">
                    <a16:rowId xmlns:a16="http://schemas.microsoft.com/office/drawing/2014/main" val="2066495187"/>
                  </a:ext>
                </a:extLst>
              </a:tr>
              <a:tr h="370840">
                <a:tc gridSpan="2">
                  <a:txBody>
                    <a:bodyPr/>
                    <a:lstStyle/>
                    <a:p>
                      <a:r>
                        <a:rPr lang="en-GB" sz="1200" dirty="0">
                          <a:ln>
                            <a:solidFill>
                              <a:srgbClr val="C00000"/>
                            </a:solidFill>
                          </a:ln>
                          <a:latin typeface="Open Sans"/>
                        </a:rPr>
                        <a:t>CZECH REP.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4125452458"/>
                  </a:ext>
                </a:extLst>
              </a:tr>
              <a:tr h="370840">
                <a:tc gridSpan="2">
                  <a:txBody>
                    <a:bodyPr/>
                    <a:lstStyle/>
                    <a:p>
                      <a:r>
                        <a:rPr lang="en-GB" sz="1200" dirty="0">
                          <a:ln>
                            <a:solidFill>
                              <a:srgbClr val="C00000"/>
                            </a:solidFill>
                          </a:ln>
                          <a:latin typeface="Open Sans"/>
                        </a:rPr>
                        <a:t>HUNGARY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773817123"/>
                  </a:ext>
                </a:extLst>
              </a:tr>
              <a:tr h="370840">
                <a:tc gridSpan="2">
                  <a:txBody>
                    <a:bodyPr/>
                    <a:lstStyle/>
                    <a:p>
                      <a:r>
                        <a:rPr lang="en-GB" sz="1200" dirty="0">
                          <a:ln>
                            <a:solidFill>
                              <a:srgbClr val="C00000"/>
                            </a:solidFill>
                          </a:ln>
                          <a:latin typeface="Open Sans"/>
                        </a:rPr>
                        <a:t>ROMANIA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4196827755"/>
                  </a:ext>
                </a:extLst>
              </a:tr>
              <a:tr h="370840">
                <a:tc gridSpan="2">
                  <a:txBody>
                    <a:bodyPr/>
                    <a:lstStyle/>
                    <a:p>
                      <a:r>
                        <a:rPr lang="en-GB" sz="1200" dirty="0">
                          <a:ln>
                            <a:solidFill>
                              <a:srgbClr val="C00000"/>
                            </a:solidFill>
                          </a:ln>
                          <a:latin typeface="Open Sans"/>
                        </a:rPr>
                        <a:t>SPAIN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2516882419"/>
                  </a:ext>
                </a:extLst>
              </a:tr>
              <a:tr h="370840">
                <a:tc rowSpan="2">
                  <a:txBody>
                    <a:bodyPr/>
                    <a:lstStyle/>
                    <a:p>
                      <a:r>
                        <a:rPr lang="en-GB" sz="1200" dirty="0">
                          <a:ln>
                            <a:solidFill>
                              <a:srgbClr val="C00000"/>
                            </a:solidFill>
                          </a:ln>
                          <a:latin typeface="Open Sans"/>
                        </a:rPr>
                        <a:t>IRELAND</a:t>
                      </a:r>
                      <a:endParaRPr lang="en-GB" sz="2800" dirty="0">
                        <a:ln>
                          <a:solidFill>
                            <a:srgbClr val="C00000"/>
                          </a:solidFill>
                        </a:ln>
                        <a:latin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DMA</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2758107027"/>
                  </a:ext>
                </a:extLst>
              </a:tr>
              <a:tr h="370840">
                <a:tc vMerge="1">
                  <a:txBody>
                    <a:bodyPr/>
                    <a:lstStyle/>
                    <a:p>
                      <a:endParaRPr lang="en-GB" dirty="0">
                        <a:ln>
                          <a:solidFill>
                            <a:srgbClr val="C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CDM</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1554898557"/>
                  </a:ext>
                </a:extLst>
              </a:tr>
            </a:tbl>
          </a:graphicData>
        </a:graphic>
      </p:graphicFrame>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Who can be supporter</a:t>
            </a:r>
          </a:p>
        </p:txBody>
      </p:sp>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
        <p:nvSpPr>
          <p:cNvPr id="3" name="Rectangle 2">
            <a:extLst>
              <a:ext uri="{FF2B5EF4-FFF2-40B4-BE49-F238E27FC236}">
                <a16:creationId xmlns:a16="http://schemas.microsoft.com/office/drawing/2014/main" id="{24734A23-24BF-4389-AFFC-DB2706BCD17D}"/>
              </a:ext>
            </a:extLst>
          </p:cNvPr>
          <p:cNvSpPr/>
          <p:nvPr/>
        </p:nvSpPr>
        <p:spPr>
          <a:xfrm>
            <a:off x="4865633" y="1669534"/>
            <a:ext cx="4718984" cy="307777"/>
          </a:xfrm>
          <a:prstGeom prst="rect">
            <a:avLst/>
          </a:prstGeom>
        </p:spPr>
        <p:txBody>
          <a:bodyPr wrap="none">
            <a:spAutoFit/>
          </a:bodyPr>
          <a:lstStyle/>
          <a:p>
            <a:r>
              <a:rPr lang="en-GB" sz="1400" b="1" dirty="0">
                <a:latin typeface="Open Sans"/>
                <a:ea typeface="Calibri" panose="020F0502020204030204" pitchFamily="34" charset="0"/>
                <a:cs typeface="Times New Roman" panose="02020603050405020304" pitchFamily="18" charset="0"/>
              </a:rPr>
              <a:t>a suitable natural person, without conflicts of interest</a:t>
            </a:r>
            <a:endParaRPr lang="en-GB" sz="1400" b="1" dirty="0">
              <a:latin typeface="Open Sans"/>
            </a:endParaRPr>
          </a:p>
        </p:txBody>
      </p:sp>
      <p:sp>
        <p:nvSpPr>
          <p:cNvPr id="6" name="Rectangle 5">
            <a:extLst>
              <a:ext uri="{FF2B5EF4-FFF2-40B4-BE49-F238E27FC236}">
                <a16:creationId xmlns:a16="http://schemas.microsoft.com/office/drawing/2014/main" id="{2AE04C99-FFBB-4B83-9A80-9F2F4E528315}"/>
              </a:ext>
            </a:extLst>
          </p:cNvPr>
          <p:cNvSpPr/>
          <p:nvPr/>
        </p:nvSpPr>
        <p:spPr>
          <a:xfrm>
            <a:off x="4865633" y="2084318"/>
            <a:ext cx="7241701" cy="523220"/>
          </a:xfrm>
          <a:prstGeom prst="rect">
            <a:avLst/>
          </a:prstGeom>
        </p:spPr>
        <p:txBody>
          <a:bodyPr wrap="square">
            <a:spAutoFit/>
          </a:bodyPr>
          <a:lstStyle/>
          <a:p>
            <a:r>
              <a:rPr lang="en-GB" sz="1400" b="1" dirty="0">
                <a:latin typeface="Open Sans"/>
                <a:ea typeface="Calibri" panose="020F0502020204030204" pitchFamily="34" charset="0"/>
                <a:cs typeface="Times New Roman" panose="02020603050405020304" pitchFamily="18" charset="0"/>
              </a:rPr>
              <a:t>a natural person at the adult’s request, or by default a court appointed professional</a:t>
            </a:r>
          </a:p>
        </p:txBody>
      </p:sp>
      <p:sp>
        <p:nvSpPr>
          <p:cNvPr id="7" name="Rectangle 6">
            <a:extLst>
              <a:ext uri="{FF2B5EF4-FFF2-40B4-BE49-F238E27FC236}">
                <a16:creationId xmlns:a16="http://schemas.microsoft.com/office/drawing/2014/main" id="{84727080-4D09-44CF-A829-7FDBC14FDC9E}"/>
              </a:ext>
            </a:extLst>
          </p:cNvPr>
          <p:cNvSpPr/>
          <p:nvPr/>
        </p:nvSpPr>
        <p:spPr>
          <a:xfrm>
            <a:off x="4865633" y="3429000"/>
            <a:ext cx="7427967" cy="523220"/>
          </a:xfrm>
          <a:prstGeom prst="rect">
            <a:avLst/>
          </a:prstGeom>
        </p:spPr>
        <p:txBody>
          <a:bodyPr wrap="square">
            <a:spAutoFit/>
          </a:bodyPr>
          <a:lstStyle/>
          <a:p>
            <a:r>
              <a:rPr lang="en-US" sz="1400" b="1" dirty="0">
                <a:latin typeface="Open Sans"/>
                <a:ea typeface="Calibri" panose="020F0502020204030204" pitchFamily="34" charset="0"/>
                <a:cs typeface="Times New Roman" panose="02020603050405020304" pitchFamily="18" charset="0"/>
              </a:rPr>
              <a:t>a relative or friend of the appointer who has had such personal contact with the appointer over such period of time that a relationship of trust </a:t>
            </a:r>
            <a:r>
              <a:rPr lang="en-GB" sz="1400" b="1" dirty="0">
                <a:latin typeface="Open Sans"/>
                <a:ea typeface="Calibri" panose="020F0502020204030204" pitchFamily="34" charset="0"/>
                <a:cs typeface="Times New Roman" panose="02020603050405020304" pitchFamily="18" charset="0"/>
              </a:rPr>
              <a:t>exists between them</a:t>
            </a:r>
          </a:p>
        </p:txBody>
      </p:sp>
    </p:spTree>
    <p:extLst>
      <p:ext uri="{BB962C8B-B14F-4D97-AF65-F5344CB8AC3E}">
        <p14:creationId xmlns:p14="http://schemas.microsoft.com/office/powerpoint/2010/main" val="1697109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10A5DE-B379-457D-87EF-26E0E9C71656}"/>
              </a:ext>
            </a:extLst>
          </p:cNvPr>
          <p:cNvGraphicFramePr>
            <a:graphicFrameLocks noGrp="1"/>
          </p:cNvGraphicFramePr>
          <p:nvPr>
            <p:ph idx="1"/>
            <p:extLst>
              <p:ext uri="{D42A27DB-BD31-4B8C-83A1-F6EECF244321}">
                <p14:modId xmlns:p14="http://schemas.microsoft.com/office/powerpoint/2010/main" val="3586138506"/>
              </p:ext>
            </p:extLst>
          </p:nvPr>
        </p:nvGraphicFramePr>
        <p:xfrm>
          <a:off x="67733" y="1227138"/>
          <a:ext cx="12039601" cy="2636520"/>
        </p:xfrm>
        <a:graphic>
          <a:graphicData uri="http://schemas.openxmlformats.org/drawingml/2006/table">
            <a:tbl>
              <a:tblPr firstRow="1" bandRow="1">
                <a:tableStyleId>{5C22544A-7EE6-4342-B048-85BDC9FD1C3A}</a:tableStyleId>
              </a:tblPr>
              <a:tblGrid>
                <a:gridCol w="829734">
                  <a:extLst>
                    <a:ext uri="{9D8B030D-6E8A-4147-A177-3AD203B41FA5}">
                      <a16:colId xmlns:a16="http://schemas.microsoft.com/office/drawing/2014/main" val="639906644"/>
                    </a:ext>
                  </a:extLst>
                </a:gridCol>
                <a:gridCol w="587815">
                  <a:extLst>
                    <a:ext uri="{9D8B030D-6E8A-4147-A177-3AD203B41FA5}">
                      <a16:colId xmlns:a16="http://schemas.microsoft.com/office/drawing/2014/main" val="3071282056"/>
                    </a:ext>
                  </a:extLst>
                </a:gridCol>
                <a:gridCol w="1517436">
                  <a:extLst>
                    <a:ext uri="{9D8B030D-6E8A-4147-A177-3AD203B41FA5}">
                      <a16:colId xmlns:a16="http://schemas.microsoft.com/office/drawing/2014/main" val="2850573710"/>
                    </a:ext>
                  </a:extLst>
                </a:gridCol>
                <a:gridCol w="1517436">
                  <a:extLst>
                    <a:ext uri="{9D8B030D-6E8A-4147-A177-3AD203B41FA5}">
                      <a16:colId xmlns:a16="http://schemas.microsoft.com/office/drawing/2014/main" val="2924307307"/>
                    </a:ext>
                  </a:extLst>
                </a:gridCol>
                <a:gridCol w="1517436">
                  <a:extLst>
                    <a:ext uri="{9D8B030D-6E8A-4147-A177-3AD203B41FA5}">
                      <a16:colId xmlns:a16="http://schemas.microsoft.com/office/drawing/2014/main" val="128242442"/>
                    </a:ext>
                  </a:extLst>
                </a:gridCol>
                <a:gridCol w="1517436">
                  <a:extLst>
                    <a:ext uri="{9D8B030D-6E8A-4147-A177-3AD203B41FA5}">
                      <a16:colId xmlns:a16="http://schemas.microsoft.com/office/drawing/2014/main" val="3003206470"/>
                    </a:ext>
                  </a:extLst>
                </a:gridCol>
                <a:gridCol w="1517436">
                  <a:extLst>
                    <a:ext uri="{9D8B030D-6E8A-4147-A177-3AD203B41FA5}">
                      <a16:colId xmlns:a16="http://schemas.microsoft.com/office/drawing/2014/main" val="1523779817"/>
                    </a:ext>
                  </a:extLst>
                </a:gridCol>
                <a:gridCol w="1517436">
                  <a:extLst>
                    <a:ext uri="{9D8B030D-6E8A-4147-A177-3AD203B41FA5}">
                      <a16:colId xmlns:a16="http://schemas.microsoft.com/office/drawing/2014/main" val="3601445257"/>
                    </a:ext>
                  </a:extLst>
                </a:gridCol>
                <a:gridCol w="1517436">
                  <a:extLst>
                    <a:ext uri="{9D8B030D-6E8A-4147-A177-3AD203B41FA5}">
                      <a16:colId xmlns:a16="http://schemas.microsoft.com/office/drawing/2014/main" val="1508949824"/>
                    </a:ext>
                  </a:extLst>
                </a:gridCol>
              </a:tblGrid>
              <a:tr h="370840">
                <a:tc gridSpan="2">
                  <a:txBody>
                    <a:bodyPr/>
                    <a:lstStyle/>
                    <a:p>
                      <a:endParaRPr lang="en-GB" dirty="0">
                        <a:ln>
                          <a:solidFill>
                            <a:srgbClr val="C00000"/>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600" dirty="0">
                          <a:latin typeface="Open Sans"/>
                        </a:rPr>
                        <a:t>Adult</a:t>
                      </a:r>
                    </a:p>
                  </a:txBody>
                  <a:tcPr>
                    <a:lnL w="12700" cap="flat" cmpd="sng" algn="ctr">
                      <a:noFill/>
                      <a:prstDash val="solid"/>
                      <a:round/>
                      <a:headEnd type="none" w="med" len="med"/>
                      <a:tailEnd type="none" w="med" len="med"/>
                    </a:lnL>
                  </a:tcPr>
                </a:tc>
                <a:tc>
                  <a:txBody>
                    <a:bodyPr/>
                    <a:lstStyle/>
                    <a:p>
                      <a:pPr algn="ctr"/>
                      <a:r>
                        <a:rPr lang="en-GB" sz="1600" dirty="0">
                          <a:latin typeface="Open Sans"/>
                        </a:rPr>
                        <a:t>Supporter</a:t>
                      </a:r>
                    </a:p>
                  </a:txBody>
                  <a:tcPr/>
                </a:tc>
                <a:tc>
                  <a:txBody>
                    <a:bodyPr/>
                    <a:lstStyle/>
                    <a:p>
                      <a:pPr algn="ctr"/>
                      <a:r>
                        <a:rPr lang="en-GB" sz="1600" dirty="0">
                          <a:latin typeface="Open Sans"/>
                        </a:rPr>
                        <a:t>Function</a:t>
                      </a:r>
                    </a:p>
                  </a:txBody>
                  <a:tcPr/>
                </a:tc>
                <a:tc>
                  <a:txBody>
                    <a:bodyPr/>
                    <a:lstStyle/>
                    <a:p>
                      <a:pPr algn="ctr"/>
                      <a:r>
                        <a:rPr lang="en-GB" sz="1600" dirty="0">
                          <a:latin typeface="Open Sans"/>
                        </a:rPr>
                        <a:t>Form</a:t>
                      </a:r>
                    </a:p>
                  </a:txBody>
                  <a:tcPr>
                    <a:solidFill>
                      <a:schemeClr val="bg2"/>
                    </a:solidFill>
                  </a:tcPr>
                </a:tc>
                <a:tc>
                  <a:txBody>
                    <a:bodyPr/>
                    <a:lstStyle/>
                    <a:p>
                      <a:pPr algn="ctr"/>
                      <a:r>
                        <a:rPr lang="en-GB" sz="1600" dirty="0">
                          <a:latin typeface="Open Sans"/>
                        </a:rPr>
                        <a:t>Effects</a:t>
                      </a:r>
                    </a:p>
                  </a:txBody>
                  <a:tcPr>
                    <a:solidFill>
                      <a:schemeClr val="bg2"/>
                    </a:solidFill>
                  </a:tcPr>
                </a:tc>
                <a:tc>
                  <a:txBody>
                    <a:bodyPr/>
                    <a:lstStyle/>
                    <a:p>
                      <a:pPr algn="ctr"/>
                      <a:r>
                        <a:rPr lang="en-GB" sz="1050" dirty="0">
                          <a:latin typeface="Open Sans"/>
                        </a:rPr>
                        <a:t>Variation</a:t>
                      </a:r>
                    </a:p>
                    <a:p>
                      <a:pPr algn="ctr"/>
                      <a:r>
                        <a:rPr lang="en-GB" sz="1050" dirty="0">
                          <a:latin typeface="Open Sans"/>
                        </a:rPr>
                        <a:t>Revocation</a:t>
                      </a:r>
                      <a:endParaRPr lang="en-GB" sz="1600" dirty="0">
                        <a:latin typeface="Open Sans"/>
                      </a:endParaRPr>
                    </a:p>
                  </a:txBody>
                  <a:tcPr anchor="ctr">
                    <a:solidFill>
                      <a:schemeClr val="bg2"/>
                    </a:solidFill>
                  </a:tcPr>
                </a:tc>
                <a:tc>
                  <a:txBody>
                    <a:bodyPr/>
                    <a:lstStyle/>
                    <a:p>
                      <a:pPr algn="ctr"/>
                      <a:r>
                        <a:rPr lang="en-GB" sz="1600" dirty="0">
                          <a:latin typeface="Open Sans"/>
                        </a:rPr>
                        <a:t>Safeguards</a:t>
                      </a:r>
                    </a:p>
                  </a:txBody>
                  <a:tcPr>
                    <a:solidFill>
                      <a:schemeClr val="bg2"/>
                    </a:solidFill>
                  </a:tcPr>
                </a:tc>
                <a:extLst>
                  <a:ext uri="{0D108BD9-81ED-4DB2-BD59-A6C34878D82A}">
                    <a16:rowId xmlns:a16="http://schemas.microsoft.com/office/drawing/2014/main" val="2066495187"/>
                  </a:ext>
                </a:extLst>
              </a:tr>
              <a:tr h="370840">
                <a:tc gridSpan="2">
                  <a:txBody>
                    <a:bodyPr/>
                    <a:lstStyle/>
                    <a:p>
                      <a:r>
                        <a:rPr lang="en-GB" sz="1200" dirty="0">
                          <a:ln>
                            <a:solidFill>
                              <a:srgbClr val="C00000"/>
                            </a:solidFill>
                          </a:ln>
                          <a:latin typeface="Open Sans"/>
                        </a:rPr>
                        <a:t>CZECH REP.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4125452458"/>
                  </a:ext>
                </a:extLst>
              </a:tr>
              <a:tr h="370840">
                <a:tc gridSpan="2">
                  <a:txBody>
                    <a:bodyPr/>
                    <a:lstStyle/>
                    <a:p>
                      <a:r>
                        <a:rPr lang="en-GB" sz="1200" dirty="0">
                          <a:ln>
                            <a:solidFill>
                              <a:srgbClr val="C00000"/>
                            </a:solidFill>
                          </a:ln>
                          <a:latin typeface="Open Sans"/>
                        </a:rPr>
                        <a:t>HUNGARY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773817123"/>
                  </a:ext>
                </a:extLst>
              </a:tr>
              <a:tr h="370840">
                <a:tc gridSpan="2">
                  <a:txBody>
                    <a:bodyPr/>
                    <a:lstStyle/>
                    <a:p>
                      <a:r>
                        <a:rPr lang="en-GB" sz="1200" dirty="0">
                          <a:ln>
                            <a:solidFill>
                              <a:srgbClr val="C00000"/>
                            </a:solidFill>
                          </a:ln>
                          <a:latin typeface="Open Sans"/>
                        </a:rPr>
                        <a:t>ROMANIA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4196827755"/>
                  </a:ext>
                </a:extLst>
              </a:tr>
              <a:tr h="370840">
                <a:tc gridSpan="2">
                  <a:txBody>
                    <a:bodyPr/>
                    <a:lstStyle/>
                    <a:p>
                      <a:r>
                        <a:rPr lang="en-GB" sz="1200" dirty="0">
                          <a:ln>
                            <a:solidFill>
                              <a:srgbClr val="C00000"/>
                            </a:solidFill>
                          </a:ln>
                          <a:latin typeface="Open Sans"/>
                        </a:rPr>
                        <a:t>SPAIN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endParaRPr lang="en-GB" sz="1100" dirty="0">
                        <a:latin typeface="Open Sans"/>
                      </a:endParaRP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2516882419"/>
                  </a:ext>
                </a:extLst>
              </a:tr>
              <a:tr h="370840">
                <a:tc rowSpan="2">
                  <a:txBody>
                    <a:bodyPr/>
                    <a:lstStyle/>
                    <a:p>
                      <a:r>
                        <a:rPr lang="en-GB" sz="1200" dirty="0">
                          <a:ln>
                            <a:solidFill>
                              <a:srgbClr val="C00000"/>
                            </a:solidFill>
                          </a:ln>
                          <a:latin typeface="Open Sans"/>
                        </a:rPr>
                        <a:t>IRELAND</a:t>
                      </a:r>
                      <a:endParaRPr lang="en-GB" sz="2800" dirty="0">
                        <a:ln>
                          <a:solidFill>
                            <a:srgbClr val="C00000"/>
                          </a:solidFill>
                        </a:ln>
                        <a:latin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DMA</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endParaRPr lang="en-GB" sz="1100" dirty="0">
                        <a:latin typeface="Open Sans"/>
                      </a:endParaRP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2758107027"/>
                  </a:ext>
                </a:extLst>
              </a:tr>
              <a:tr h="370840">
                <a:tc vMerge="1">
                  <a:txBody>
                    <a:bodyPr/>
                    <a:lstStyle/>
                    <a:p>
                      <a:endParaRPr lang="en-GB" dirty="0">
                        <a:ln>
                          <a:solidFill>
                            <a:srgbClr val="C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CDM</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1554898557"/>
                  </a:ext>
                </a:extLst>
              </a:tr>
            </a:tbl>
          </a:graphicData>
        </a:graphic>
      </p:graphicFrame>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Supporter’s function</a:t>
            </a:r>
          </a:p>
        </p:txBody>
      </p:sp>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
        <p:nvSpPr>
          <p:cNvPr id="8" name="Callout: Line with Border and Accent Bar 7">
            <a:extLst>
              <a:ext uri="{FF2B5EF4-FFF2-40B4-BE49-F238E27FC236}">
                <a16:creationId xmlns:a16="http://schemas.microsoft.com/office/drawing/2014/main" id="{6AA9FFD7-BF4D-4C93-978B-E016B3B610EA}"/>
              </a:ext>
            </a:extLst>
          </p:cNvPr>
          <p:cNvSpPr/>
          <p:nvPr/>
        </p:nvSpPr>
        <p:spPr>
          <a:xfrm>
            <a:off x="6239932" y="1270066"/>
            <a:ext cx="5782733" cy="868251"/>
          </a:xfrm>
          <a:prstGeom prst="accentBorderCallout1">
            <a:avLst>
              <a:gd name="adj1" fmla="val 60808"/>
              <a:gd name="adj2" fmla="val -1012"/>
              <a:gd name="adj3" fmla="val 68373"/>
              <a:gd name="adj4" fmla="val -9782"/>
            </a:avLst>
          </a:prstGeom>
          <a:ln w="28575">
            <a:solidFill>
              <a:schemeClr val="accent1">
                <a:lumMod val="75000"/>
              </a:schemeClr>
            </a:solidFill>
          </a:ln>
        </p:spPr>
        <p:txBody>
          <a:bodyPr wrap="square">
            <a:spAutoFit/>
          </a:bodyPr>
          <a:lstStyle/>
          <a:p>
            <a:pPr lvl="0" algn="just">
              <a:lnSpc>
                <a:spcPct val="107000"/>
              </a:lnSpc>
              <a:spcAft>
                <a:spcPts val="0"/>
              </a:spcAft>
            </a:pPr>
            <a:r>
              <a:rPr lang="en-GB" sz="1200" b="1" dirty="0">
                <a:latin typeface="Open Sans"/>
                <a:ea typeface="Times New Roman" panose="02020603050405020304" pitchFamily="18" charset="0"/>
                <a:cs typeface="Times New Roman" panose="02020603050405020304" pitchFamily="18" charset="0"/>
              </a:rPr>
              <a:t>the support person (1) is present, with the consent of the supported person when the supported person makes legal acts; (2) procures the necessary data and information to make such a legal act and</a:t>
            </a:r>
            <a:r>
              <a:rPr lang="en-GB" sz="1200" b="1" dirty="0">
                <a:latin typeface="Open Sans"/>
                <a:ea typeface="Calibri" panose="020F0502020204030204" pitchFamily="34" charset="0"/>
                <a:cs typeface="Times New Roman" panose="02020603050405020304" pitchFamily="18" charset="0"/>
              </a:rPr>
              <a:t> (3) provides advice to the supported person concerning their legal acts</a:t>
            </a:r>
            <a:endParaRPr lang="en-GB" sz="1200" b="1" dirty="0">
              <a:latin typeface="Open Sans"/>
            </a:endParaRPr>
          </a:p>
        </p:txBody>
      </p:sp>
      <p:sp>
        <p:nvSpPr>
          <p:cNvPr id="9" name="Callout: Line with Border and Accent Bar 8">
            <a:extLst>
              <a:ext uri="{FF2B5EF4-FFF2-40B4-BE49-F238E27FC236}">
                <a16:creationId xmlns:a16="http://schemas.microsoft.com/office/drawing/2014/main" id="{B7C0BA89-B79E-497D-AC68-8B46A42CF3DC}"/>
              </a:ext>
            </a:extLst>
          </p:cNvPr>
          <p:cNvSpPr/>
          <p:nvPr/>
        </p:nvSpPr>
        <p:spPr>
          <a:xfrm>
            <a:off x="6252633" y="2413337"/>
            <a:ext cx="5854701" cy="1576772"/>
          </a:xfrm>
          <a:prstGeom prst="accentBorderCallout1">
            <a:avLst>
              <a:gd name="adj1" fmla="val 8747"/>
              <a:gd name="adj2" fmla="val -987"/>
              <a:gd name="adj3" fmla="val -8790"/>
              <a:gd name="adj4" fmla="val -9907"/>
            </a:avLst>
          </a:prstGeom>
          <a:ln w="28575">
            <a:solidFill>
              <a:schemeClr val="accent1">
                <a:lumMod val="75000"/>
              </a:schemeClr>
            </a:solidFill>
          </a:ln>
        </p:spPr>
        <p:txBody>
          <a:bodyPr wrap="square">
            <a:spAutoFit/>
          </a:bodyPr>
          <a:lstStyle/>
          <a:p>
            <a:pPr algn="just"/>
            <a:r>
              <a:rPr lang="en-GB" sz="1200" b="1" dirty="0">
                <a:latin typeface="Open Sans"/>
                <a:cs typeface="Times New Roman" panose="02020603050405020304" pitchFamily="18" charset="0"/>
              </a:rPr>
              <a:t>They must be present at administrative, civil and criminal proceedings in which the supported person is involved, consult with them …, and be present when the supported person declares rights. They facilitate the making of the legal declaration, providing their advice and the information necessary, but also ‘contributing with their presence’. At the request of the supported person or the guardianship authority, the supporter shall record in writing the help they provided to the supported person and the advice they had given.</a:t>
            </a:r>
          </a:p>
        </p:txBody>
      </p:sp>
      <p:sp>
        <p:nvSpPr>
          <p:cNvPr id="10" name="Callout: Bent Line with Border and Accent Bar 9">
            <a:extLst>
              <a:ext uri="{FF2B5EF4-FFF2-40B4-BE49-F238E27FC236}">
                <a16:creationId xmlns:a16="http://schemas.microsoft.com/office/drawing/2014/main" id="{BD48CEA4-3545-4C59-AD48-AD53F5FEA664}"/>
              </a:ext>
            </a:extLst>
          </p:cNvPr>
          <p:cNvSpPr/>
          <p:nvPr/>
        </p:nvSpPr>
        <p:spPr>
          <a:xfrm>
            <a:off x="6239932" y="4124554"/>
            <a:ext cx="5782733" cy="830997"/>
          </a:xfrm>
          <a:prstGeom prst="accentBorderCallout2">
            <a:avLst>
              <a:gd name="adj1" fmla="val 30286"/>
              <a:gd name="adj2" fmla="val -1111"/>
              <a:gd name="adj3" fmla="val 30286"/>
              <a:gd name="adj4" fmla="val -5101"/>
              <a:gd name="adj5" fmla="val -192690"/>
              <a:gd name="adj6" fmla="val -9949"/>
            </a:avLst>
          </a:prstGeom>
          <a:ln w="28575">
            <a:solidFill>
              <a:schemeClr val="accent1">
                <a:lumMod val="75000"/>
              </a:schemeClr>
            </a:solidFill>
          </a:ln>
        </p:spPr>
        <p:txBody>
          <a:bodyPr wrap="square">
            <a:spAutoFit/>
          </a:bodyPr>
          <a:lstStyle/>
          <a:p>
            <a:r>
              <a:rPr lang="en-GB" sz="1200" b="1" dirty="0">
                <a:latin typeface="Open Sans"/>
                <a:cs typeface="Times New Roman" panose="02020603050405020304" pitchFamily="18" charset="0"/>
              </a:rPr>
              <a:t>The support person’s task is to ‘transmit and receive information on behalf of the adult and… communicate to third parties the decisions taken by them’ …. The support persons do not conclude legal acts on behalf of the adults nor approve their acts</a:t>
            </a:r>
          </a:p>
        </p:txBody>
      </p:sp>
    </p:spTree>
    <p:extLst>
      <p:ext uri="{BB962C8B-B14F-4D97-AF65-F5344CB8AC3E}">
        <p14:creationId xmlns:p14="http://schemas.microsoft.com/office/powerpoint/2010/main" val="2106110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10A5DE-B379-457D-87EF-26E0E9C71656}"/>
              </a:ext>
            </a:extLst>
          </p:cNvPr>
          <p:cNvGraphicFramePr>
            <a:graphicFrameLocks noGrp="1"/>
          </p:cNvGraphicFramePr>
          <p:nvPr>
            <p:ph idx="1"/>
            <p:extLst>
              <p:ext uri="{D42A27DB-BD31-4B8C-83A1-F6EECF244321}">
                <p14:modId xmlns:p14="http://schemas.microsoft.com/office/powerpoint/2010/main" val="1214473761"/>
              </p:ext>
            </p:extLst>
          </p:nvPr>
        </p:nvGraphicFramePr>
        <p:xfrm>
          <a:off x="67733" y="1227138"/>
          <a:ext cx="12039601" cy="2636520"/>
        </p:xfrm>
        <a:graphic>
          <a:graphicData uri="http://schemas.openxmlformats.org/drawingml/2006/table">
            <a:tbl>
              <a:tblPr firstRow="1" bandRow="1">
                <a:tableStyleId>{5C22544A-7EE6-4342-B048-85BDC9FD1C3A}</a:tableStyleId>
              </a:tblPr>
              <a:tblGrid>
                <a:gridCol w="829734">
                  <a:extLst>
                    <a:ext uri="{9D8B030D-6E8A-4147-A177-3AD203B41FA5}">
                      <a16:colId xmlns:a16="http://schemas.microsoft.com/office/drawing/2014/main" val="639906644"/>
                    </a:ext>
                  </a:extLst>
                </a:gridCol>
                <a:gridCol w="587815">
                  <a:extLst>
                    <a:ext uri="{9D8B030D-6E8A-4147-A177-3AD203B41FA5}">
                      <a16:colId xmlns:a16="http://schemas.microsoft.com/office/drawing/2014/main" val="3071282056"/>
                    </a:ext>
                  </a:extLst>
                </a:gridCol>
                <a:gridCol w="1517436">
                  <a:extLst>
                    <a:ext uri="{9D8B030D-6E8A-4147-A177-3AD203B41FA5}">
                      <a16:colId xmlns:a16="http://schemas.microsoft.com/office/drawing/2014/main" val="2850573710"/>
                    </a:ext>
                  </a:extLst>
                </a:gridCol>
                <a:gridCol w="1517436">
                  <a:extLst>
                    <a:ext uri="{9D8B030D-6E8A-4147-A177-3AD203B41FA5}">
                      <a16:colId xmlns:a16="http://schemas.microsoft.com/office/drawing/2014/main" val="2924307307"/>
                    </a:ext>
                  </a:extLst>
                </a:gridCol>
                <a:gridCol w="1517436">
                  <a:extLst>
                    <a:ext uri="{9D8B030D-6E8A-4147-A177-3AD203B41FA5}">
                      <a16:colId xmlns:a16="http://schemas.microsoft.com/office/drawing/2014/main" val="128242442"/>
                    </a:ext>
                  </a:extLst>
                </a:gridCol>
                <a:gridCol w="1517436">
                  <a:extLst>
                    <a:ext uri="{9D8B030D-6E8A-4147-A177-3AD203B41FA5}">
                      <a16:colId xmlns:a16="http://schemas.microsoft.com/office/drawing/2014/main" val="3003206470"/>
                    </a:ext>
                  </a:extLst>
                </a:gridCol>
                <a:gridCol w="1517436">
                  <a:extLst>
                    <a:ext uri="{9D8B030D-6E8A-4147-A177-3AD203B41FA5}">
                      <a16:colId xmlns:a16="http://schemas.microsoft.com/office/drawing/2014/main" val="1523779817"/>
                    </a:ext>
                  </a:extLst>
                </a:gridCol>
                <a:gridCol w="1517436">
                  <a:extLst>
                    <a:ext uri="{9D8B030D-6E8A-4147-A177-3AD203B41FA5}">
                      <a16:colId xmlns:a16="http://schemas.microsoft.com/office/drawing/2014/main" val="3601445257"/>
                    </a:ext>
                  </a:extLst>
                </a:gridCol>
                <a:gridCol w="1517436">
                  <a:extLst>
                    <a:ext uri="{9D8B030D-6E8A-4147-A177-3AD203B41FA5}">
                      <a16:colId xmlns:a16="http://schemas.microsoft.com/office/drawing/2014/main" val="1508949824"/>
                    </a:ext>
                  </a:extLst>
                </a:gridCol>
              </a:tblGrid>
              <a:tr h="370840">
                <a:tc gridSpan="2">
                  <a:txBody>
                    <a:bodyPr/>
                    <a:lstStyle/>
                    <a:p>
                      <a:endParaRPr lang="en-GB" dirty="0">
                        <a:ln>
                          <a:solidFill>
                            <a:srgbClr val="C00000"/>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600" dirty="0">
                          <a:latin typeface="Open Sans"/>
                        </a:rPr>
                        <a:t>Adult</a:t>
                      </a:r>
                    </a:p>
                  </a:txBody>
                  <a:tcPr>
                    <a:lnL w="12700" cap="flat" cmpd="sng" algn="ctr">
                      <a:noFill/>
                      <a:prstDash val="solid"/>
                      <a:round/>
                      <a:headEnd type="none" w="med" len="med"/>
                      <a:tailEnd type="none" w="med" len="med"/>
                    </a:lnL>
                  </a:tcPr>
                </a:tc>
                <a:tc>
                  <a:txBody>
                    <a:bodyPr/>
                    <a:lstStyle/>
                    <a:p>
                      <a:pPr algn="ctr"/>
                      <a:r>
                        <a:rPr lang="en-GB" sz="1600" dirty="0">
                          <a:latin typeface="Open Sans"/>
                        </a:rPr>
                        <a:t>Supporter</a:t>
                      </a:r>
                    </a:p>
                  </a:txBody>
                  <a:tcPr/>
                </a:tc>
                <a:tc>
                  <a:txBody>
                    <a:bodyPr/>
                    <a:lstStyle/>
                    <a:p>
                      <a:pPr algn="ctr"/>
                      <a:r>
                        <a:rPr lang="en-GB" sz="1600" dirty="0">
                          <a:latin typeface="Open Sans"/>
                        </a:rPr>
                        <a:t>Function</a:t>
                      </a:r>
                    </a:p>
                  </a:txBody>
                  <a:tcPr/>
                </a:tc>
                <a:tc>
                  <a:txBody>
                    <a:bodyPr/>
                    <a:lstStyle/>
                    <a:p>
                      <a:pPr algn="ctr"/>
                      <a:r>
                        <a:rPr lang="en-GB" sz="1600" dirty="0">
                          <a:latin typeface="Open Sans"/>
                        </a:rPr>
                        <a:t>Form</a:t>
                      </a:r>
                    </a:p>
                  </a:txBody>
                  <a:tcPr>
                    <a:solidFill>
                      <a:schemeClr val="bg2"/>
                    </a:solidFill>
                  </a:tcPr>
                </a:tc>
                <a:tc>
                  <a:txBody>
                    <a:bodyPr/>
                    <a:lstStyle/>
                    <a:p>
                      <a:pPr algn="ctr"/>
                      <a:r>
                        <a:rPr lang="en-GB" sz="1600" dirty="0">
                          <a:latin typeface="Open Sans"/>
                        </a:rPr>
                        <a:t>Effects</a:t>
                      </a:r>
                    </a:p>
                  </a:txBody>
                  <a:tcPr>
                    <a:solidFill>
                      <a:schemeClr val="bg2"/>
                    </a:solidFill>
                  </a:tcPr>
                </a:tc>
                <a:tc>
                  <a:txBody>
                    <a:bodyPr/>
                    <a:lstStyle/>
                    <a:p>
                      <a:pPr algn="ctr"/>
                      <a:r>
                        <a:rPr lang="en-GB" sz="1050" dirty="0">
                          <a:latin typeface="Open Sans"/>
                        </a:rPr>
                        <a:t>Variation</a:t>
                      </a:r>
                    </a:p>
                    <a:p>
                      <a:pPr algn="ctr"/>
                      <a:r>
                        <a:rPr lang="en-GB" sz="1050" dirty="0">
                          <a:latin typeface="Open Sans"/>
                        </a:rPr>
                        <a:t>Revocation</a:t>
                      </a:r>
                      <a:endParaRPr lang="en-GB" sz="1600" dirty="0">
                        <a:latin typeface="Open Sans"/>
                      </a:endParaRPr>
                    </a:p>
                  </a:txBody>
                  <a:tcPr anchor="ctr">
                    <a:solidFill>
                      <a:schemeClr val="bg2"/>
                    </a:solidFill>
                  </a:tcPr>
                </a:tc>
                <a:tc>
                  <a:txBody>
                    <a:bodyPr/>
                    <a:lstStyle/>
                    <a:p>
                      <a:pPr algn="ctr"/>
                      <a:r>
                        <a:rPr lang="en-GB" sz="1600" dirty="0">
                          <a:latin typeface="Open Sans"/>
                        </a:rPr>
                        <a:t>Safeguards</a:t>
                      </a:r>
                    </a:p>
                  </a:txBody>
                  <a:tcPr>
                    <a:solidFill>
                      <a:schemeClr val="bg2"/>
                    </a:solidFill>
                  </a:tcPr>
                </a:tc>
                <a:extLst>
                  <a:ext uri="{0D108BD9-81ED-4DB2-BD59-A6C34878D82A}">
                    <a16:rowId xmlns:a16="http://schemas.microsoft.com/office/drawing/2014/main" val="2066495187"/>
                  </a:ext>
                </a:extLst>
              </a:tr>
              <a:tr h="370840">
                <a:tc gridSpan="2">
                  <a:txBody>
                    <a:bodyPr/>
                    <a:lstStyle/>
                    <a:p>
                      <a:r>
                        <a:rPr lang="en-GB" sz="1200" dirty="0">
                          <a:ln>
                            <a:solidFill>
                              <a:srgbClr val="C00000"/>
                            </a:solidFill>
                          </a:ln>
                          <a:latin typeface="Open Sans"/>
                        </a:rPr>
                        <a:t>CZECH REP.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4125452458"/>
                  </a:ext>
                </a:extLst>
              </a:tr>
              <a:tr h="370840">
                <a:tc gridSpan="2">
                  <a:txBody>
                    <a:bodyPr/>
                    <a:lstStyle/>
                    <a:p>
                      <a:r>
                        <a:rPr lang="en-GB" sz="1200" dirty="0">
                          <a:ln>
                            <a:solidFill>
                              <a:srgbClr val="C00000"/>
                            </a:solidFill>
                          </a:ln>
                          <a:latin typeface="Open Sans"/>
                        </a:rPr>
                        <a:t>HUNGARY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773817123"/>
                  </a:ext>
                </a:extLst>
              </a:tr>
              <a:tr h="370840">
                <a:tc gridSpan="2">
                  <a:txBody>
                    <a:bodyPr/>
                    <a:lstStyle/>
                    <a:p>
                      <a:r>
                        <a:rPr lang="en-GB" sz="1200" dirty="0">
                          <a:ln>
                            <a:solidFill>
                              <a:srgbClr val="C00000"/>
                            </a:solidFill>
                          </a:ln>
                          <a:latin typeface="Open Sans"/>
                        </a:rPr>
                        <a:t>ROMANIA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4196827755"/>
                  </a:ext>
                </a:extLst>
              </a:tr>
              <a:tr h="370840">
                <a:tc gridSpan="2">
                  <a:txBody>
                    <a:bodyPr/>
                    <a:lstStyle/>
                    <a:p>
                      <a:r>
                        <a:rPr lang="en-GB" sz="1200" dirty="0">
                          <a:ln>
                            <a:solidFill>
                              <a:srgbClr val="C00000"/>
                            </a:solidFill>
                          </a:ln>
                          <a:latin typeface="Open Sans"/>
                        </a:rPr>
                        <a:t>SPAIN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endParaRPr lang="en-GB" sz="1100" dirty="0">
                        <a:latin typeface="Open Sans"/>
                      </a:endParaRP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2516882419"/>
                  </a:ext>
                </a:extLst>
              </a:tr>
              <a:tr h="370840">
                <a:tc rowSpan="2">
                  <a:txBody>
                    <a:bodyPr/>
                    <a:lstStyle/>
                    <a:p>
                      <a:r>
                        <a:rPr lang="en-GB" sz="1200" dirty="0">
                          <a:ln>
                            <a:solidFill>
                              <a:srgbClr val="C00000"/>
                            </a:solidFill>
                          </a:ln>
                          <a:latin typeface="Open Sans"/>
                        </a:rPr>
                        <a:t>IRELAND</a:t>
                      </a:r>
                      <a:endParaRPr lang="en-GB" sz="2800" dirty="0">
                        <a:ln>
                          <a:solidFill>
                            <a:srgbClr val="C00000"/>
                          </a:solidFill>
                        </a:ln>
                        <a:latin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DMA</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0" indent="0" algn="ctr">
                        <a:buFont typeface="Wingdings" panose="05000000000000000000" pitchFamily="2" charset="2"/>
                        <a:buNone/>
                      </a:pPr>
                      <a:endParaRPr lang="en-GB" sz="1600" b="1" dirty="0">
                        <a:solidFill>
                          <a:srgbClr val="C00000"/>
                        </a:solidFill>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2758107027"/>
                  </a:ext>
                </a:extLst>
              </a:tr>
              <a:tr h="370840">
                <a:tc vMerge="1">
                  <a:txBody>
                    <a:bodyPr/>
                    <a:lstStyle/>
                    <a:p>
                      <a:endParaRPr lang="en-GB" dirty="0">
                        <a:ln>
                          <a:solidFill>
                            <a:srgbClr val="C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CDM</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1554898557"/>
                  </a:ext>
                </a:extLst>
              </a:tr>
            </a:tbl>
          </a:graphicData>
        </a:graphic>
      </p:graphicFrame>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Supporter’s function</a:t>
            </a:r>
          </a:p>
        </p:txBody>
      </p:sp>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
        <p:nvSpPr>
          <p:cNvPr id="3" name="Callout: Line with Border and Accent Bar 2">
            <a:extLst>
              <a:ext uri="{FF2B5EF4-FFF2-40B4-BE49-F238E27FC236}">
                <a16:creationId xmlns:a16="http://schemas.microsoft.com/office/drawing/2014/main" id="{4A8EA907-FAFA-4BCA-8FAE-F3881219516F}"/>
              </a:ext>
            </a:extLst>
          </p:cNvPr>
          <p:cNvSpPr/>
          <p:nvPr/>
        </p:nvSpPr>
        <p:spPr>
          <a:xfrm>
            <a:off x="6460066" y="1113196"/>
            <a:ext cx="5647267" cy="2492990"/>
          </a:xfrm>
          <a:prstGeom prst="accentBorderCallout1">
            <a:avLst>
              <a:gd name="adj1" fmla="val 80901"/>
              <a:gd name="adj2" fmla="val -977"/>
              <a:gd name="adj3" fmla="val 85245"/>
              <a:gd name="adj4" fmla="val -16111"/>
            </a:avLst>
          </a:prstGeom>
          <a:ln w="28575">
            <a:solidFill>
              <a:schemeClr val="accent1">
                <a:lumMod val="75000"/>
              </a:schemeClr>
            </a:solidFill>
          </a:ln>
        </p:spPr>
        <p:txBody>
          <a:bodyPr wrap="square">
            <a:spAutoFit/>
          </a:bodyPr>
          <a:lstStyle/>
          <a:p>
            <a:r>
              <a:rPr lang="en-US" sz="1200" b="1" dirty="0">
                <a:solidFill>
                  <a:srgbClr val="000000"/>
                </a:solidFill>
                <a:latin typeface="Open Sans"/>
              </a:rPr>
              <a:t>As specified in the decision-making assistance agreement, the decision-making assistant shall</a:t>
            </a:r>
          </a:p>
          <a:p>
            <a:r>
              <a:rPr lang="en-US" sz="1200" b="1" dirty="0">
                <a:solidFill>
                  <a:srgbClr val="000000"/>
                </a:solidFill>
                <a:latin typeface="Open Sans"/>
              </a:rPr>
              <a:t>(a) assist the appointer to obtain the appointer’s relevant information,</a:t>
            </a:r>
          </a:p>
          <a:p>
            <a:r>
              <a:rPr lang="en-US" sz="1200" b="1" dirty="0">
                <a:solidFill>
                  <a:srgbClr val="000000"/>
                </a:solidFill>
                <a:latin typeface="Open Sans"/>
              </a:rPr>
              <a:t>(b) assist the appointer by explaining relevant information and considerations relating to a relevant decision,</a:t>
            </a:r>
          </a:p>
          <a:p>
            <a:r>
              <a:rPr lang="en-US" sz="1200" b="1" dirty="0">
                <a:solidFill>
                  <a:srgbClr val="000000"/>
                </a:solidFill>
                <a:latin typeface="Open Sans"/>
              </a:rPr>
              <a:t>(c) ascertain the will and preferences of the appointer on a matter the subject or to be the subject of a relevant decision and assist the </a:t>
            </a:r>
            <a:r>
              <a:rPr lang="en-GB" sz="1200" b="1" dirty="0">
                <a:solidFill>
                  <a:srgbClr val="000000"/>
                </a:solidFill>
                <a:latin typeface="Open Sans"/>
              </a:rPr>
              <a:t>appointer to communicate them,</a:t>
            </a:r>
          </a:p>
          <a:p>
            <a:r>
              <a:rPr lang="en-US" sz="1200" b="1" dirty="0">
                <a:solidFill>
                  <a:srgbClr val="000000"/>
                </a:solidFill>
                <a:latin typeface="Open Sans"/>
              </a:rPr>
              <a:t>(d) assist the appointer to make and express a relevant decision, and</a:t>
            </a:r>
          </a:p>
          <a:p>
            <a:r>
              <a:rPr lang="en-US" sz="1200" b="1" dirty="0">
                <a:solidFill>
                  <a:srgbClr val="000000"/>
                </a:solidFill>
                <a:latin typeface="Open Sans"/>
              </a:rPr>
              <a:t>(e) </a:t>
            </a:r>
            <a:r>
              <a:rPr lang="en-US" sz="1200" b="1" dirty="0" err="1">
                <a:solidFill>
                  <a:srgbClr val="000000"/>
                </a:solidFill>
                <a:latin typeface="Open Sans"/>
              </a:rPr>
              <a:t>endeavour</a:t>
            </a:r>
            <a:r>
              <a:rPr lang="en-US" sz="1200" b="1" dirty="0">
                <a:solidFill>
                  <a:srgbClr val="000000"/>
                </a:solidFill>
                <a:latin typeface="Open Sans"/>
              </a:rPr>
              <a:t> to ensure that the appointer’s relevant decisions are </a:t>
            </a:r>
            <a:r>
              <a:rPr lang="en-GB" sz="1200" b="1" dirty="0">
                <a:solidFill>
                  <a:srgbClr val="000000"/>
                </a:solidFill>
                <a:latin typeface="Open Sans"/>
              </a:rPr>
              <a:t>implemented.</a:t>
            </a:r>
          </a:p>
          <a:p>
            <a:r>
              <a:rPr lang="en-US" sz="1200" b="1" dirty="0">
                <a:solidFill>
                  <a:srgbClr val="000000"/>
                </a:solidFill>
                <a:latin typeface="Open Sans"/>
              </a:rPr>
              <a:t>A decision-making assistant shall not make a decision on behalf of the </a:t>
            </a:r>
            <a:r>
              <a:rPr lang="en-GB" sz="1200" b="1" dirty="0">
                <a:solidFill>
                  <a:srgbClr val="000000"/>
                </a:solidFill>
                <a:latin typeface="Open Sans"/>
              </a:rPr>
              <a:t>appointer.</a:t>
            </a:r>
            <a:endParaRPr lang="en-GB" sz="1200" b="1" dirty="0">
              <a:latin typeface="Open Sans"/>
            </a:endParaRPr>
          </a:p>
        </p:txBody>
      </p:sp>
      <p:sp>
        <p:nvSpPr>
          <p:cNvPr id="6" name="Callout: Line with Border and Accent Bar 5">
            <a:extLst>
              <a:ext uri="{FF2B5EF4-FFF2-40B4-BE49-F238E27FC236}">
                <a16:creationId xmlns:a16="http://schemas.microsoft.com/office/drawing/2014/main" id="{71729549-CC0B-4A55-9D41-FF671B9E98BD}"/>
              </a:ext>
            </a:extLst>
          </p:cNvPr>
          <p:cNvSpPr/>
          <p:nvPr/>
        </p:nvSpPr>
        <p:spPr>
          <a:xfrm>
            <a:off x="6460068" y="3977599"/>
            <a:ext cx="5545665" cy="2123658"/>
          </a:xfrm>
          <a:prstGeom prst="accentBorderCallout1">
            <a:avLst>
              <a:gd name="adj1" fmla="val 13910"/>
              <a:gd name="adj2" fmla="val -1248"/>
              <a:gd name="adj3" fmla="val -16305"/>
              <a:gd name="adj4" fmla="val -15745"/>
            </a:avLst>
          </a:prstGeom>
          <a:ln w="28575">
            <a:solidFill>
              <a:schemeClr val="accent1">
                <a:lumMod val="75000"/>
              </a:schemeClr>
            </a:solidFill>
          </a:ln>
        </p:spPr>
        <p:txBody>
          <a:bodyPr wrap="square">
            <a:spAutoFit/>
          </a:bodyPr>
          <a:lstStyle/>
          <a:p>
            <a:r>
              <a:rPr lang="en-US" sz="1200" b="1" dirty="0">
                <a:solidFill>
                  <a:srgbClr val="000000"/>
                </a:solidFill>
                <a:latin typeface="Open Sans"/>
              </a:rPr>
              <a:t>…/…</a:t>
            </a:r>
          </a:p>
          <a:p>
            <a:r>
              <a:rPr lang="en-US" sz="1200" b="1" dirty="0">
                <a:solidFill>
                  <a:srgbClr val="000000"/>
                </a:solidFill>
                <a:latin typeface="Open Sans"/>
              </a:rPr>
              <a:t>(d) discuss with the appointer the known alternatives and likely outcomes </a:t>
            </a:r>
            <a:r>
              <a:rPr lang="en-GB" sz="1200" b="1" dirty="0">
                <a:solidFill>
                  <a:srgbClr val="000000"/>
                </a:solidFill>
                <a:latin typeface="Open Sans"/>
              </a:rPr>
              <a:t>of a relevant decision,</a:t>
            </a:r>
          </a:p>
          <a:p>
            <a:r>
              <a:rPr lang="en-US" sz="1200" b="1" dirty="0">
                <a:solidFill>
                  <a:srgbClr val="000000"/>
                </a:solidFill>
                <a:latin typeface="Open Sans"/>
              </a:rPr>
              <a:t>(e) make a relevant decision jointly with the appointer</a:t>
            </a:r>
          </a:p>
          <a:p>
            <a:endParaRPr lang="en-US" sz="1200" b="1" dirty="0">
              <a:solidFill>
                <a:srgbClr val="000000"/>
              </a:solidFill>
              <a:latin typeface="Open Sans"/>
            </a:endParaRPr>
          </a:p>
          <a:p>
            <a:r>
              <a:rPr lang="en-US" sz="1200" b="1" dirty="0">
                <a:solidFill>
                  <a:srgbClr val="000000"/>
                </a:solidFill>
                <a:latin typeface="Open Sans"/>
              </a:rPr>
              <a:t>A relevant decision being made jointly means </a:t>
            </a:r>
            <a:r>
              <a:rPr lang="en-GB" sz="1200" b="1" dirty="0">
                <a:solidFill>
                  <a:srgbClr val="000000"/>
                </a:solidFill>
                <a:latin typeface="Open Sans"/>
              </a:rPr>
              <a:t>that a co-decision-maker </a:t>
            </a:r>
            <a:r>
              <a:rPr lang="en-US" sz="1200" b="1" dirty="0">
                <a:solidFill>
                  <a:srgbClr val="000000"/>
                </a:solidFill>
                <a:latin typeface="Open Sans"/>
              </a:rPr>
              <a:t>(a) shall acquiesce with the wishes of the appointer in respect of the </a:t>
            </a:r>
            <a:r>
              <a:rPr lang="en-GB" sz="1200" b="1" dirty="0">
                <a:solidFill>
                  <a:srgbClr val="000000"/>
                </a:solidFill>
                <a:latin typeface="Open Sans"/>
              </a:rPr>
              <a:t>relevant decision, and </a:t>
            </a:r>
            <a:r>
              <a:rPr lang="en-US" sz="1200" b="1" dirty="0">
                <a:solidFill>
                  <a:srgbClr val="000000"/>
                </a:solidFill>
                <a:latin typeface="Open Sans"/>
              </a:rPr>
              <a:t>(b) shall not refuse to sign the document, unless it is reasonably foreseeable that such acquiescence or signature, as the case may be, will result in serious harm to the appointer or to another </a:t>
            </a:r>
            <a:r>
              <a:rPr lang="en-GB" sz="1200" b="1" dirty="0">
                <a:solidFill>
                  <a:srgbClr val="000000"/>
                </a:solidFill>
                <a:latin typeface="Open Sans"/>
              </a:rPr>
              <a:t>person.</a:t>
            </a:r>
            <a:endParaRPr lang="en-GB" dirty="0"/>
          </a:p>
        </p:txBody>
      </p:sp>
    </p:spTree>
    <p:extLst>
      <p:ext uri="{BB962C8B-B14F-4D97-AF65-F5344CB8AC3E}">
        <p14:creationId xmlns:p14="http://schemas.microsoft.com/office/powerpoint/2010/main" val="193104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10A5DE-B379-457D-87EF-26E0E9C71656}"/>
              </a:ext>
            </a:extLst>
          </p:cNvPr>
          <p:cNvGraphicFramePr>
            <a:graphicFrameLocks noGrp="1"/>
          </p:cNvGraphicFramePr>
          <p:nvPr>
            <p:ph idx="1"/>
            <p:extLst>
              <p:ext uri="{D42A27DB-BD31-4B8C-83A1-F6EECF244321}">
                <p14:modId xmlns:p14="http://schemas.microsoft.com/office/powerpoint/2010/main" val="221207541"/>
              </p:ext>
            </p:extLst>
          </p:nvPr>
        </p:nvGraphicFramePr>
        <p:xfrm>
          <a:off x="67733" y="1227138"/>
          <a:ext cx="12039601" cy="2636520"/>
        </p:xfrm>
        <a:graphic>
          <a:graphicData uri="http://schemas.openxmlformats.org/drawingml/2006/table">
            <a:tbl>
              <a:tblPr firstRow="1" bandRow="1">
                <a:tableStyleId>{5C22544A-7EE6-4342-B048-85BDC9FD1C3A}</a:tableStyleId>
              </a:tblPr>
              <a:tblGrid>
                <a:gridCol w="829734">
                  <a:extLst>
                    <a:ext uri="{9D8B030D-6E8A-4147-A177-3AD203B41FA5}">
                      <a16:colId xmlns:a16="http://schemas.microsoft.com/office/drawing/2014/main" val="639906644"/>
                    </a:ext>
                  </a:extLst>
                </a:gridCol>
                <a:gridCol w="587815">
                  <a:extLst>
                    <a:ext uri="{9D8B030D-6E8A-4147-A177-3AD203B41FA5}">
                      <a16:colId xmlns:a16="http://schemas.microsoft.com/office/drawing/2014/main" val="3071282056"/>
                    </a:ext>
                  </a:extLst>
                </a:gridCol>
                <a:gridCol w="1517436">
                  <a:extLst>
                    <a:ext uri="{9D8B030D-6E8A-4147-A177-3AD203B41FA5}">
                      <a16:colId xmlns:a16="http://schemas.microsoft.com/office/drawing/2014/main" val="2850573710"/>
                    </a:ext>
                  </a:extLst>
                </a:gridCol>
                <a:gridCol w="1517436">
                  <a:extLst>
                    <a:ext uri="{9D8B030D-6E8A-4147-A177-3AD203B41FA5}">
                      <a16:colId xmlns:a16="http://schemas.microsoft.com/office/drawing/2014/main" val="2924307307"/>
                    </a:ext>
                  </a:extLst>
                </a:gridCol>
                <a:gridCol w="1517436">
                  <a:extLst>
                    <a:ext uri="{9D8B030D-6E8A-4147-A177-3AD203B41FA5}">
                      <a16:colId xmlns:a16="http://schemas.microsoft.com/office/drawing/2014/main" val="128242442"/>
                    </a:ext>
                  </a:extLst>
                </a:gridCol>
                <a:gridCol w="1517436">
                  <a:extLst>
                    <a:ext uri="{9D8B030D-6E8A-4147-A177-3AD203B41FA5}">
                      <a16:colId xmlns:a16="http://schemas.microsoft.com/office/drawing/2014/main" val="3003206470"/>
                    </a:ext>
                  </a:extLst>
                </a:gridCol>
                <a:gridCol w="1517436">
                  <a:extLst>
                    <a:ext uri="{9D8B030D-6E8A-4147-A177-3AD203B41FA5}">
                      <a16:colId xmlns:a16="http://schemas.microsoft.com/office/drawing/2014/main" val="1523779817"/>
                    </a:ext>
                  </a:extLst>
                </a:gridCol>
                <a:gridCol w="1517436">
                  <a:extLst>
                    <a:ext uri="{9D8B030D-6E8A-4147-A177-3AD203B41FA5}">
                      <a16:colId xmlns:a16="http://schemas.microsoft.com/office/drawing/2014/main" val="3601445257"/>
                    </a:ext>
                  </a:extLst>
                </a:gridCol>
                <a:gridCol w="1517436">
                  <a:extLst>
                    <a:ext uri="{9D8B030D-6E8A-4147-A177-3AD203B41FA5}">
                      <a16:colId xmlns:a16="http://schemas.microsoft.com/office/drawing/2014/main" val="1508949824"/>
                    </a:ext>
                  </a:extLst>
                </a:gridCol>
              </a:tblGrid>
              <a:tr h="370840">
                <a:tc gridSpan="2">
                  <a:txBody>
                    <a:bodyPr/>
                    <a:lstStyle/>
                    <a:p>
                      <a:endParaRPr lang="en-GB" dirty="0">
                        <a:ln>
                          <a:solidFill>
                            <a:srgbClr val="C00000"/>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600" dirty="0">
                          <a:latin typeface="Open Sans"/>
                        </a:rPr>
                        <a:t>Adult</a:t>
                      </a:r>
                    </a:p>
                  </a:txBody>
                  <a:tcPr>
                    <a:lnL w="12700" cap="flat" cmpd="sng" algn="ctr">
                      <a:noFill/>
                      <a:prstDash val="solid"/>
                      <a:round/>
                      <a:headEnd type="none" w="med" len="med"/>
                      <a:tailEnd type="none" w="med" len="med"/>
                    </a:lnL>
                  </a:tcPr>
                </a:tc>
                <a:tc>
                  <a:txBody>
                    <a:bodyPr/>
                    <a:lstStyle/>
                    <a:p>
                      <a:pPr algn="ctr"/>
                      <a:r>
                        <a:rPr lang="en-GB" sz="1600" dirty="0">
                          <a:latin typeface="Open Sans"/>
                        </a:rPr>
                        <a:t>Supporter</a:t>
                      </a:r>
                    </a:p>
                  </a:txBody>
                  <a:tcPr/>
                </a:tc>
                <a:tc>
                  <a:txBody>
                    <a:bodyPr/>
                    <a:lstStyle/>
                    <a:p>
                      <a:pPr algn="ctr"/>
                      <a:r>
                        <a:rPr lang="en-GB" sz="1600" dirty="0">
                          <a:latin typeface="Open Sans"/>
                        </a:rPr>
                        <a:t>Function</a:t>
                      </a:r>
                    </a:p>
                  </a:txBody>
                  <a:tcPr/>
                </a:tc>
                <a:tc>
                  <a:txBody>
                    <a:bodyPr/>
                    <a:lstStyle/>
                    <a:p>
                      <a:pPr algn="ctr"/>
                      <a:r>
                        <a:rPr lang="en-GB" sz="1600" dirty="0">
                          <a:latin typeface="Open Sans"/>
                        </a:rPr>
                        <a:t>Form</a:t>
                      </a:r>
                    </a:p>
                  </a:txBody>
                  <a:tcPr/>
                </a:tc>
                <a:tc>
                  <a:txBody>
                    <a:bodyPr/>
                    <a:lstStyle/>
                    <a:p>
                      <a:pPr algn="ctr"/>
                      <a:r>
                        <a:rPr lang="en-GB" sz="1600" dirty="0">
                          <a:latin typeface="Open Sans"/>
                        </a:rPr>
                        <a:t>Effects</a:t>
                      </a:r>
                    </a:p>
                  </a:txBody>
                  <a:tcPr>
                    <a:solidFill>
                      <a:schemeClr val="bg2"/>
                    </a:solidFill>
                  </a:tcPr>
                </a:tc>
                <a:tc>
                  <a:txBody>
                    <a:bodyPr/>
                    <a:lstStyle/>
                    <a:p>
                      <a:pPr algn="ctr"/>
                      <a:r>
                        <a:rPr lang="en-GB" sz="1050" dirty="0">
                          <a:latin typeface="Open Sans"/>
                        </a:rPr>
                        <a:t>Variation</a:t>
                      </a:r>
                    </a:p>
                    <a:p>
                      <a:pPr algn="ctr"/>
                      <a:r>
                        <a:rPr lang="en-GB" sz="1050" dirty="0">
                          <a:latin typeface="Open Sans"/>
                        </a:rPr>
                        <a:t>Revocation</a:t>
                      </a:r>
                      <a:endParaRPr lang="en-GB" sz="1600" dirty="0">
                        <a:latin typeface="Open Sans"/>
                      </a:endParaRPr>
                    </a:p>
                  </a:txBody>
                  <a:tcPr anchor="ctr">
                    <a:solidFill>
                      <a:schemeClr val="bg2"/>
                    </a:solidFill>
                  </a:tcPr>
                </a:tc>
                <a:tc>
                  <a:txBody>
                    <a:bodyPr/>
                    <a:lstStyle/>
                    <a:p>
                      <a:pPr algn="ctr"/>
                      <a:r>
                        <a:rPr lang="en-GB" sz="1600" dirty="0">
                          <a:latin typeface="Open Sans"/>
                        </a:rPr>
                        <a:t>Safeguards</a:t>
                      </a:r>
                    </a:p>
                  </a:txBody>
                  <a:tcPr>
                    <a:solidFill>
                      <a:schemeClr val="bg2"/>
                    </a:solidFill>
                  </a:tcPr>
                </a:tc>
                <a:extLst>
                  <a:ext uri="{0D108BD9-81ED-4DB2-BD59-A6C34878D82A}">
                    <a16:rowId xmlns:a16="http://schemas.microsoft.com/office/drawing/2014/main" val="2066495187"/>
                  </a:ext>
                </a:extLst>
              </a:tr>
              <a:tr h="370840">
                <a:tc gridSpan="2">
                  <a:txBody>
                    <a:bodyPr/>
                    <a:lstStyle/>
                    <a:p>
                      <a:r>
                        <a:rPr lang="en-GB" sz="1200" dirty="0">
                          <a:ln>
                            <a:solidFill>
                              <a:srgbClr val="C00000"/>
                            </a:solidFill>
                          </a:ln>
                          <a:latin typeface="Open Sans"/>
                        </a:rPr>
                        <a:t>CZECH REP.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4125452458"/>
                  </a:ext>
                </a:extLst>
              </a:tr>
              <a:tr h="370840">
                <a:tc gridSpan="2">
                  <a:txBody>
                    <a:bodyPr/>
                    <a:lstStyle/>
                    <a:p>
                      <a:r>
                        <a:rPr lang="en-GB" sz="1200" dirty="0">
                          <a:ln>
                            <a:solidFill>
                              <a:srgbClr val="C00000"/>
                            </a:solidFill>
                          </a:ln>
                          <a:latin typeface="Open Sans"/>
                        </a:rPr>
                        <a:t>HUNGARY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773817123"/>
                  </a:ext>
                </a:extLst>
              </a:tr>
              <a:tr h="370840">
                <a:tc gridSpan="2">
                  <a:txBody>
                    <a:bodyPr/>
                    <a:lstStyle/>
                    <a:p>
                      <a:r>
                        <a:rPr lang="en-GB" sz="1200" dirty="0">
                          <a:ln>
                            <a:solidFill>
                              <a:srgbClr val="C00000"/>
                            </a:solidFill>
                          </a:ln>
                          <a:latin typeface="Open Sans"/>
                        </a:rPr>
                        <a:t>ROMANIA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4196827755"/>
                  </a:ext>
                </a:extLst>
              </a:tr>
              <a:tr h="370840">
                <a:tc gridSpan="2">
                  <a:txBody>
                    <a:bodyPr/>
                    <a:lstStyle/>
                    <a:p>
                      <a:r>
                        <a:rPr lang="en-GB" sz="1200" dirty="0">
                          <a:ln>
                            <a:solidFill>
                              <a:srgbClr val="C00000"/>
                            </a:solidFill>
                          </a:ln>
                          <a:latin typeface="Open Sans"/>
                        </a:rPr>
                        <a:t>SPAIN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endParaRPr lang="en-GB" sz="1100" dirty="0">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2516882419"/>
                  </a:ext>
                </a:extLst>
              </a:tr>
              <a:tr h="370840">
                <a:tc rowSpan="2">
                  <a:txBody>
                    <a:bodyPr/>
                    <a:lstStyle/>
                    <a:p>
                      <a:r>
                        <a:rPr lang="en-GB" sz="1200" dirty="0">
                          <a:ln>
                            <a:solidFill>
                              <a:srgbClr val="C00000"/>
                            </a:solidFill>
                          </a:ln>
                          <a:latin typeface="Open Sans"/>
                        </a:rPr>
                        <a:t>IRELAND</a:t>
                      </a:r>
                      <a:endParaRPr lang="en-GB" sz="2800" dirty="0">
                        <a:ln>
                          <a:solidFill>
                            <a:srgbClr val="C00000"/>
                          </a:solidFill>
                        </a:ln>
                        <a:latin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DMA</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0" indent="0" algn="ctr">
                        <a:buFont typeface="Wingdings" panose="05000000000000000000" pitchFamily="2" charset="2"/>
                        <a:buNone/>
                      </a:pPr>
                      <a:endParaRPr lang="en-GB" sz="1600" b="1" dirty="0">
                        <a:solidFill>
                          <a:srgbClr val="C00000"/>
                        </a:solidFill>
                        <a:latin typeface="Open Sans"/>
                      </a:endParaRP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2758107027"/>
                  </a:ext>
                </a:extLst>
              </a:tr>
              <a:tr h="370840">
                <a:tc vMerge="1">
                  <a:txBody>
                    <a:bodyPr/>
                    <a:lstStyle/>
                    <a:p>
                      <a:endParaRPr lang="en-GB" dirty="0">
                        <a:ln>
                          <a:solidFill>
                            <a:srgbClr val="C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CDM</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1554898557"/>
                  </a:ext>
                </a:extLst>
              </a:tr>
            </a:tbl>
          </a:graphicData>
        </a:graphic>
      </p:graphicFrame>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Formalities</a:t>
            </a:r>
          </a:p>
        </p:txBody>
      </p:sp>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
        <p:nvSpPr>
          <p:cNvPr id="3" name="Rectangle 2">
            <a:extLst>
              <a:ext uri="{FF2B5EF4-FFF2-40B4-BE49-F238E27FC236}">
                <a16:creationId xmlns:a16="http://schemas.microsoft.com/office/drawing/2014/main" id="{8E72316B-5DE2-481E-B653-ABCEEDDF17E2}"/>
              </a:ext>
            </a:extLst>
          </p:cNvPr>
          <p:cNvSpPr/>
          <p:nvPr/>
        </p:nvSpPr>
        <p:spPr>
          <a:xfrm>
            <a:off x="7148945" y="1706422"/>
            <a:ext cx="5162203" cy="307777"/>
          </a:xfrm>
          <a:prstGeom prst="rect">
            <a:avLst/>
          </a:prstGeom>
        </p:spPr>
        <p:txBody>
          <a:bodyPr wrap="square">
            <a:spAutoFit/>
          </a:bodyPr>
          <a:lstStyle/>
          <a:p>
            <a:r>
              <a:rPr lang="en-GB" sz="1400" b="1" dirty="0">
                <a:latin typeface="Open Sans"/>
                <a:ea typeface="Calibri" panose="020F0502020204030204" pitchFamily="34" charset="0"/>
                <a:cs typeface="Times New Roman" panose="02020603050405020304" pitchFamily="18" charset="0"/>
              </a:rPr>
              <a:t>can be executed in writing, or… directly before a court</a:t>
            </a:r>
            <a:endParaRPr lang="en-GB" sz="1400" b="1" dirty="0">
              <a:latin typeface="Open Sans"/>
            </a:endParaRPr>
          </a:p>
        </p:txBody>
      </p:sp>
      <p:sp>
        <p:nvSpPr>
          <p:cNvPr id="6" name="Rectangle 5">
            <a:extLst>
              <a:ext uri="{FF2B5EF4-FFF2-40B4-BE49-F238E27FC236}">
                <a16:creationId xmlns:a16="http://schemas.microsoft.com/office/drawing/2014/main" id="{64CEAEAE-C03F-4589-8181-2A83CD2F1FC9}"/>
              </a:ext>
            </a:extLst>
          </p:cNvPr>
          <p:cNvSpPr/>
          <p:nvPr/>
        </p:nvSpPr>
        <p:spPr>
          <a:xfrm>
            <a:off x="7148945" y="2005241"/>
            <a:ext cx="4768735" cy="307777"/>
          </a:xfrm>
          <a:prstGeom prst="rect">
            <a:avLst/>
          </a:prstGeom>
        </p:spPr>
        <p:txBody>
          <a:bodyPr wrap="square">
            <a:spAutoFit/>
          </a:bodyPr>
          <a:lstStyle/>
          <a:p>
            <a:r>
              <a:rPr lang="en-GB" sz="1400" b="1" dirty="0">
                <a:latin typeface="Open Sans"/>
                <a:ea typeface="Calibri" panose="020F0502020204030204" pitchFamily="34" charset="0"/>
                <a:cs typeface="Times New Roman" panose="02020603050405020304" pitchFamily="18" charset="0"/>
              </a:rPr>
              <a:t>by the guardianship authority upon adult’s request</a:t>
            </a:r>
          </a:p>
        </p:txBody>
      </p:sp>
      <p:sp>
        <p:nvSpPr>
          <p:cNvPr id="7" name="Rectangle 6">
            <a:extLst>
              <a:ext uri="{FF2B5EF4-FFF2-40B4-BE49-F238E27FC236}">
                <a16:creationId xmlns:a16="http://schemas.microsoft.com/office/drawing/2014/main" id="{885396E3-D1B9-40D4-8FF5-10D5C75BE8C6}"/>
              </a:ext>
            </a:extLst>
          </p:cNvPr>
          <p:cNvSpPr/>
          <p:nvPr/>
        </p:nvSpPr>
        <p:spPr>
          <a:xfrm>
            <a:off x="7148945" y="2381748"/>
            <a:ext cx="5228706" cy="276999"/>
          </a:xfrm>
          <a:prstGeom prst="rect">
            <a:avLst/>
          </a:prstGeom>
        </p:spPr>
        <p:txBody>
          <a:bodyPr wrap="square">
            <a:spAutoFit/>
          </a:bodyPr>
          <a:lstStyle/>
          <a:p>
            <a:r>
              <a:rPr lang="en-GB" sz="1200" b="1" dirty="0">
                <a:latin typeface="Open Sans"/>
                <a:ea typeface="Calibri" panose="020F0502020204030204" pitchFamily="34" charset="0"/>
                <a:cs typeface="Times New Roman" panose="02020603050405020304" pitchFamily="18" charset="0"/>
              </a:rPr>
              <a:t>approved by a public notary upon a joint request of both parties</a:t>
            </a:r>
          </a:p>
        </p:txBody>
      </p:sp>
      <p:sp>
        <p:nvSpPr>
          <p:cNvPr id="9" name="Rectangle 8">
            <a:extLst>
              <a:ext uri="{FF2B5EF4-FFF2-40B4-BE49-F238E27FC236}">
                <a16:creationId xmlns:a16="http://schemas.microsoft.com/office/drawing/2014/main" id="{5E9E5A15-978B-4E50-B18F-DE5243141BDE}"/>
              </a:ext>
            </a:extLst>
          </p:cNvPr>
          <p:cNvSpPr/>
          <p:nvPr/>
        </p:nvSpPr>
        <p:spPr>
          <a:xfrm>
            <a:off x="7148945" y="2755738"/>
            <a:ext cx="5043049" cy="307777"/>
          </a:xfrm>
          <a:prstGeom prst="rect">
            <a:avLst/>
          </a:prstGeom>
        </p:spPr>
        <p:txBody>
          <a:bodyPr wrap="square">
            <a:spAutoFit/>
          </a:bodyPr>
          <a:lstStyle/>
          <a:p>
            <a:r>
              <a:rPr lang="en-GB" sz="1400" b="1" dirty="0">
                <a:latin typeface="Open Sans"/>
                <a:ea typeface="Calibri" panose="020F0502020204030204" pitchFamily="34" charset="0"/>
                <a:cs typeface="Times New Roman" panose="02020603050405020304" pitchFamily="18" charset="0"/>
              </a:rPr>
              <a:t>executed before a public notary</a:t>
            </a:r>
          </a:p>
        </p:txBody>
      </p:sp>
      <p:sp>
        <p:nvSpPr>
          <p:cNvPr id="10" name="Rectangle 9">
            <a:extLst>
              <a:ext uri="{FF2B5EF4-FFF2-40B4-BE49-F238E27FC236}">
                <a16:creationId xmlns:a16="http://schemas.microsoft.com/office/drawing/2014/main" id="{FAC85195-7B2F-4BCB-9854-ED22403C6B6F}"/>
              </a:ext>
            </a:extLst>
          </p:cNvPr>
          <p:cNvSpPr/>
          <p:nvPr/>
        </p:nvSpPr>
        <p:spPr>
          <a:xfrm>
            <a:off x="7653860" y="3132245"/>
            <a:ext cx="4521200" cy="307777"/>
          </a:xfrm>
          <a:prstGeom prst="rect">
            <a:avLst/>
          </a:prstGeom>
        </p:spPr>
        <p:txBody>
          <a:bodyPr wrap="square">
            <a:spAutoFit/>
          </a:bodyPr>
          <a:lstStyle/>
          <a:p>
            <a:r>
              <a:rPr lang="en-GB" sz="1400" b="1" dirty="0">
                <a:latin typeface="Open Sans"/>
                <a:ea typeface="Calibri" panose="020F0502020204030204" pitchFamily="34" charset="0"/>
                <a:cs typeface="Times New Roman" panose="02020603050405020304" pitchFamily="18" charset="0"/>
              </a:rPr>
              <a:t>*to be determined by regulation and orders</a:t>
            </a:r>
          </a:p>
        </p:txBody>
      </p:sp>
      <p:sp>
        <p:nvSpPr>
          <p:cNvPr id="11" name="Rectangle 10">
            <a:extLst>
              <a:ext uri="{FF2B5EF4-FFF2-40B4-BE49-F238E27FC236}">
                <a16:creationId xmlns:a16="http://schemas.microsoft.com/office/drawing/2014/main" id="{26154161-74CF-46E8-A2C7-23EF236F4227}"/>
              </a:ext>
            </a:extLst>
          </p:cNvPr>
          <p:cNvSpPr/>
          <p:nvPr/>
        </p:nvSpPr>
        <p:spPr>
          <a:xfrm>
            <a:off x="7148945" y="3487847"/>
            <a:ext cx="5017648" cy="307777"/>
          </a:xfrm>
          <a:prstGeom prst="rect">
            <a:avLst/>
          </a:prstGeom>
        </p:spPr>
        <p:txBody>
          <a:bodyPr wrap="square">
            <a:spAutoFit/>
          </a:bodyPr>
          <a:lstStyle/>
          <a:p>
            <a:r>
              <a:rPr lang="en-GB" sz="1400" b="1" dirty="0">
                <a:latin typeface="Open Sans"/>
                <a:ea typeface="Calibri" panose="020F0502020204030204" pitchFamily="34" charset="0"/>
                <a:cs typeface="Times New Roman" panose="02020603050405020304" pitchFamily="18" charset="0"/>
              </a:rPr>
              <a:t> in writing, witnessed and complying with regulations</a:t>
            </a:r>
          </a:p>
        </p:txBody>
      </p:sp>
    </p:spTree>
    <p:extLst>
      <p:ext uri="{BB962C8B-B14F-4D97-AF65-F5344CB8AC3E}">
        <p14:creationId xmlns:p14="http://schemas.microsoft.com/office/powerpoint/2010/main" val="3989343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10A5DE-B379-457D-87EF-26E0E9C71656}"/>
              </a:ext>
            </a:extLst>
          </p:cNvPr>
          <p:cNvGraphicFramePr>
            <a:graphicFrameLocks noGrp="1"/>
          </p:cNvGraphicFramePr>
          <p:nvPr>
            <p:ph idx="1"/>
            <p:extLst>
              <p:ext uri="{D42A27DB-BD31-4B8C-83A1-F6EECF244321}">
                <p14:modId xmlns:p14="http://schemas.microsoft.com/office/powerpoint/2010/main" val="2457860419"/>
              </p:ext>
            </p:extLst>
          </p:nvPr>
        </p:nvGraphicFramePr>
        <p:xfrm>
          <a:off x="67733" y="1227138"/>
          <a:ext cx="12039601" cy="2636520"/>
        </p:xfrm>
        <a:graphic>
          <a:graphicData uri="http://schemas.openxmlformats.org/drawingml/2006/table">
            <a:tbl>
              <a:tblPr firstRow="1" bandRow="1">
                <a:tableStyleId>{5C22544A-7EE6-4342-B048-85BDC9FD1C3A}</a:tableStyleId>
              </a:tblPr>
              <a:tblGrid>
                <a:gridCol w="829734">
                  <a:extLst>
                    <a:ext uri="{9D8B030D-6E8A-4147-A177-3AD203B41FA5}">
                      <a16:colId xmlns:a16="http://schemas.microsoft.com/office/drawing/2014/main" val="639906644"/>
                    </a:ext>
                  </a:extLst>
                </a:gridCol>
                <a:gridCol w="587815">
                  <a:extLst>
                    <a:ext uri="{9D8B030D-6E8A-4147-A177-3AD203B41FA5}">
                      <a16:colId xmlns:a16="http://schemas.microsoft.com/office/drawing/2014/main" val="3071282056"/>
                    </a:ext>
                  </a:extLst>
                </a:gridCol>
                <a:gridCol w="1517436">
                  <a:extLst>
                    <a:ext uri="{9D8B030D-6E8A-4147-A177-3AD203B41FA5}">
                      <a16:colId xmlns:a16="http://schemas.microsoft.com/office/drawing/2014/main" val="2850573710"/>
                    </a:ext>
                  </a:extLst>
                </a:gridCol>
                <a:gridCol w="1517436">
                  <a:extLst>
                    <a:ext uri="{9D8B030D-6E8A-4147-A177-3AD203B41FA5}">
                      <a16:colId xmlns:a16="http://schemas.microsoft.com/office/drawing/2014/main" val="2924307307"/>
                    </a:ext>
                  </a:extLst>
                </a:gridCol>
                <a:gridCol w="1517436">
                  <a:extLst>
                    <a:ext uri="{9D8B030D-6E8A-4147-A177-3AD203B41FA5}">
                      <a16:colId xmlns:a16="http://schemas.microsoft.com/office/drawing/2014/main" val="128242442"/>
                    </a:ext>
                  </a:extLst>
                </a:gridCol>
                <a:gridCol w="1517436">
                  <a:extLst>
                    <a:ext uri="{9D8B030D-6E8A-4147-A177-3AD203B41FA5}">
                      <a16:colId xmlns:a16="http://schemas.microsoft.com/office/drawing/2014/main" val="3003206470"/>
                    </a:ext>
                  </a:extLst>
                </a:gridCol>
                <a:gridCol w="1517436">
                  <a:extLst>
                    <a:ext uri="{9D8B030D-6E8A-4147-A177-3AD203B41FA5}">
                      <a16:colId xmlns:a16="http://schemas.microsoft.com/office/drawing/2014/main" val="1523779817"/>
                    </a:ext>
                  </a:extLst>
                </a:gridCol>
                <a:gridCol w="1517436">
                  <a:extLst>
                    <a:ext uri="{9D8B030D-6E8A-4147-A177-3AD203B41FA5}">
                      <a16:colId xmlns:a16="http://schemas.microsoft.com/office/drawing/2014/main" val="3601445257"/>
                    </a:ext>
                  </a:extLst>
                </a:gridCol>
                <a:gridCol w="1517436">
                  <a:extLst>
                    <a:ext uri="{9D8B030D-6E8A-4147-A177-3AD203B41FA5}">
                      <a16:colId xmlns:a16="http://schemas.microsoft.com/office/drawing/2014/main" val="1508949824"/>
                    </a:ext>
                  </a:extLst>
                </a:gridCol>
              </a:tblGrid>
              <a:tr h="370840">
                <a:tc gridSpan="2">
                  <a:txBody>
                    <a:bodyPr/>
                    <a:lstStyle/>
                    <a:p>
                      <a:endParaRPr lang="en-GB" dirty="0">
                        <a:ln>
                          <a:solidFill>
                            <a:srgbClr val="C00000"/>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600" dirty="0">
                          <a:latin typeface="Open Sans"/>
                        </a:rPr>
                        <a:t>Adult</a:t>
                      </a:r>
                    </a:p>
                  </a:txBody>
                  <a:tcPr>
                    <a:lnL w="12700" cap="flat" cmpd="sng" algn="ctr">
                      <a:noFill/>
                      <a:prstDash val="solid"/>
                      <a:round/>
                      <a:headEnd type="none" w="med" len="med"/>
                      <a:tailEnd type="none" w="med" len="med"/>
                    </a:lnL>
                  </a:tcPr>
                </a:tc>
                <a:tc>
                  <a:txBody>
                    <a:bodyPr/>
                    <a:lstStyle/>
                    <a:p>
                      <a:pPr algn="ctr"/>
                      <a:r>
                        <a:rPr lang="en-GB" sz="1600" dirty="0">
                          <a:latin typeface="Open Sans"/>
                        </a:rPr>
                        <a:t>Supporter</a:t>
                      </a:r>
                    </a:p>
                  </a:txBody>
                  <a:tcPr/>
                </a:tc>
                <a:tc>
                  <a:txBody>
                    <a:bodyPr/>
                    <a:lstStyle/>
                    <a:p>
                      <a:pPr algn="ctr"/>
                      <a:r>
                        <a:rPr lang="en-GB" sz="1600" dirty="0">
                          <a:latin typeface="Open Sans"/>
                        </a:rPr>
                        <a:t>Function</a:t>
                      </a:r>
                    </a:p>
                  </a:txBody>
                  <a:tcPr/>
                </a:tc>
                <a:tc>
                  <a:txBody>
                    <a:bodyPr/>
                    <a:lstStyle/>
                    <a:p>
                      <a:pPr algn="ctr"/>
                      <a:r>
                        <a:rPr lang="en-GB" sz="1600" dirty="0">
                          <a:latin typeface="Open Sans"/>
                        </a:rPr>
                        <a:t>Form</a:t>
                      </a:r>
                    </a:p>
                  </a:txBody>
                  <a:tcPr/>
                </a:tc>
                <a:tc>
                  <a:txBody>
                    <a:bodyPr/>
                    <a:lstStyle/>
                    <a:p>
                      <a:pPr algn="ctr"/>
                      <a:r>
                        <a:rPr lang="en-GB" sz="1600" dirty="0">
                          <a:latin typeface="Open Sans"/>
                        </a:rPr>
                        <a:t>Effects</a:t>
                      </a:r>
                    </a:p>
                  </a:txBody>
                  <a:tcPr/>
                </a:tc>
                <a:tc>
                  <a:txBody>
                    <a:bodyPr/>
                    <a:lstStyle/>
                    <a:p>
                      <a:pPr algn="ctr"/>
                      <a:r>
                        <a:rPr lang="en-GB" sz="1050" dirty="0">
                          <a:latin typeface="Open Sans"/>
                        </a:rPr>
                        <a:t>Variation</a:t>
                      </a:r>
                    </a:p>
                    <a:p>
                      <a:pPr algn="ctr"/>
                      <a:r>
                        <a:rPr lang="en-GB" sz="1050" dirty="0">
                          <a:latin typeface="Open Sans"/>
                        </a:rPr>
                        <a:t>Revocation</a:t>
                      </a:r>
                      <a:endParaRPr lang="en-GB" sz="1600" dirty="0">
                        <a:latin typeface="Open Sans"/>
                      </a:endParaRPr>
                    </a:p>
                  </a:txBody>
                  <a:tcPr anchor="ctr">
                    <a:solidFill>
                      <a:schemeClr val="bg2"/>
                    </a:solidFill>
                  </a:tcPr>
                </a:tc>
                <a:tc>
                  <a:txBody>
                    <a:bodyPr/>
                    <a:lstStyle/>
                    <a:p>
                      <a:pPr algn="ctr"/>
                      <a:r>
                        <a:rPr lang="en-GB" sz="1600" dirty="0">
                          <a:latin typeface="Open Sans"/>
                        </a:rPr>
                        <a:t>Safeguards</a:t>
                      </a:r>
                    </a:p>
                  </a:txBody>
                  <a:tcPr>
                    <a:solidFill>
                      <a:schemeClr val="bg2"/>
                    </a:solidFill>
                  </a:tcPr>
                </a:tc>
                <a:extLst>
                  <a:ext uri="{0D108BD9-81ED-4DB2-BD59-A6C34878D82A}">
                    <a16:rowId xmlns:a16="http://schemas.microsoft.com/office/drawing/2014/main" val="2066495187"/>
                  </a:ext>
                </a:extLst>
              </a:tr>
              <a:tr h="370840">
                <a:tc gridSpan="2">
                  <a:txBody>
                    <a:bodyPr/>
                    <a:lstStyle/>
                    <a:p>
                      <a:r>
                        <a:rPr lang="en-GB" sz="1200" dirty="0">
                          <a:ln>
                            <a:solidFill>
                              <a:srgbClr val="C00000"/>
                            </a:solidFill>
                          </a:ln>
                          <a:latin typeface="Open Sans"/>
                        </a:rPr>
                        <a:t>CZECH REP.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l">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4125452458"/>
                  </a:ext>
                </a:extLst>
              </a:tr>
              <a:tr h="370840">
                <a:tc gridSpan="2">
                  <a:txBody>
                    <a:bodyPr/>
                    <a:lstStyle/>
                    <a:p>
                      <a:r>
                        <a:rPr lang="en-GB" sz="1200" dirty="0">
                          <a:ln>
                            <a:solidFill>
                              <a:srgbClr val="C00000"/>
                            </a:solidFill>
                          </a:ln>
                          <a:latin typeface="Open Sans"/>
                        </a:rPr>
                        <a:t>HUNGARY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l">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773817123"/>
                  </a:ext>
                </a:extLst>
              </a:tr>
              <a:tr h="370840">
                <a:tc gridSpan="2">
                  <a:txBody>
                    <a:bodyPr/>
                    <a:lstStyle/>
                    <a:p>
                      <a:r>
                        <a:rPr lang="en-GB" sz="1200" dirty="0">
                          <a:ln>
                            <a:solidFill>
                              <a:srgbClr val="C00000"/>
                            </a:solidFill>
                          </a:ln>
                          <a:latin typeface="Open Sans"/>
                        </a:rPr>
                        <a:t>ROMANIA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l">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a:latin typeface="Open Sans"/>
                      </a:endParaRPr>
                    </a:p>
                  </a:txBody>
                  <a:tcPr>
                    <a:solidFill>
                      <a:schemeClr val="bg2"/>
                    </a:solidFill>
                  </a:tcPr>
                </a:tc>
                <a:extLst>
                  <a:ext uri="{0D108BD9-81ED-4DB2-BD59-A6C34878D82A}">
                    <a16:rowId xmlns:a16="http://schemas.microsoft.com/office/drawing/2014/main" val="4196827755"/>
                  </a:ext>
                </a:extLst>
              </a:tr>
              <a:tr h="370840">
                <a:tc gridSpan="2">
                  <a:txBody>
                    <a:bodyPr/>
                    <a:lstStyle/>
                    <a:p>
                      <a:r>
                        <a:rPr lang="en-GB" sz="1200" dirty="0">
                          <a:ln>
                            <a:solidFill>
                              <a:srgbClr val="C00000"/>
                            </a:solidFill>
                          </a:ln>
                          <a:latin typeface="Open Sans"/>
                        </a:rPr>
                        <a:t>SPAIN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endParaRPr lang="en-GB" sz="1100" dirty="0">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l">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2516882419"/>
                  </a:ext>
                </a:extLst>
              </a:tr>
              <a:tr h="370840">
                <a:tc rowSpan="2">
                  <a:txBody>
                    <a:bodyPr/>
                    <a:lstStyle/>
                    <a:p>
                      <a:r>
                        <a:rPr lang="en-GB" sz="1200" dirty="0">
                          <a:ln>
                            <a:solidFill>
                              <a:srgbClr val="C00000"/>
                            </a:solidFill>
                          </a:ln>
                          <a:latin typeface="Open Sans"/>
                        </a:rPr>
                        <a:t>IRELAND</a:t>
                      </a:r>
                      <a:endParaRPr lang="en-GB" sz="2800" dirty="0">
                        <a:ln>
                          <a:solidFill>
                            <a:srgbClr val="C00000"/>
                          </a:solidFill>
                        </a:ln>
                        <a:latin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DMA</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0" indent="0" algn="ctr">
                        <a:buFont typeface="Wingdings" panose="05000000000000000000" pitchFamily="2" charset="2"/>
                        <a:buNone/>
                      </a:pPr>
                      <a:endParaRPr lang="en-GB" sz="1600" b="1" dirty="0">
                        <a:solidFill>
                          <a:srgbClr val="C00000"/>
                        </a:solidFill>
                        <a:latin typeface="Open Sans"/>
                      </a:endParaRPr>
                    </a:p>
                  </a:txBody>
                  <a:tcPr/>
                </a:tc>
                <a:tc>
                  <a:txBody>
                    <a:bodyPr/>
                    <a:lstStyle/>
                    <a:p>
                      <a:pPr marL="0" indent="0" algn="l">
                        <a:buFont typeface="Wingdings" panose="05000000000000000000" pitchFamily="2" charset="2"/>
                        <a:buNone/>
                      </a:pPr>
                      <a:endParaRPr lang="en-GB" sz="1600" b="1" dirty="0">
                        <a:solidFill>
                          <a:srgbClr val="C00000"/>
                        </a:solidFill>
                        <a:latin typeface="Open Sans"/>
                      </a:endParaRP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2758107027"/>
                  </a:ext>
                </a:extLst>
              </a:tr>
              <a:tr h="370840">
                <a:tc vMerge="1">
                  <a:txBody>
                    <a:bodyPr/>
                    <a:lstStyle/>
                    <a:p>
                      <a:endParaRPr lang="en-GB" dirty="0">
                        <a:ln>
                          <a:solidFill>
                            <a:srgbClr val="C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CDM</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l">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1554898557"/>
                  </a:ext>
                </a:extLst>
              </a:tr>
            </a:tbl>
          </a:graphicData>
        </a:graphic>
      </p:graphicFrame>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Enter into force</a:t>
            </a:r>
          </a:p>
        </p:txBody>
      </p:sp>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
        <p:nvSpPr>
          <p:cNvPr id="3" name="TextBox 2">
            <a:extLst>
              <a:ext uri="{FF2B5EF4-FFF2-40B4-BE49-F238E27FC236}">
                <a16:creationId xmlns:a16="http://schemas.microsoft.com/office/drawing/2014/main" id="{2DBC763D-31FF-46FF-8855-C6BEC3B0F103}"/>
              </a:ext>
            </a:extLst>
          </p:cNvPr>
          <p:cNvSpPr txBox="1"/>
          <p:nvPr/>
        </p:nvSpPr>
        <p:spPr>
          <a:xfrm>
            <a:off x="8068733" y="2377430"/>
            <a:ext cx="4123267" cy="307777"/>
          </a:xfrm>
          <a:prstGeom prst="rect">
            <a:avLst/>
          </a:prstGeom>
          <a:noFill/>
        </p:spPr>
        <p:txBody>
          <a:bodyPr wrap="square" rtlCol="0">
            <a:spAutoFit/>
          </a:bodyPr>
          <a:lstStyle/>
          <a:p>
            <a:r>
              <a:rPr lang="en-GB" sz="1400" b="1" dirty="0">
                <a:latin typeface="Open Sans"/>
              </a:rPr>
              <a:t>immediate, but lasting two years only</a:t>
            </a:r>
          </a:p>
        </p:txBody>
      </p:sp>
      <p:sp>
        <p:nvSpPr>
          <p:cNvPr id="6" name="Rectangle 5">
            <a:extLst>
              <a:ext uri="{FF2B5EF4-FFF2-40B4-BE49-F238E27FC236}">
                <a16:creationId xmlns:a16="http://schemas.microsoft.com/office/drawing/2014/main" id="{63A18688-2F2D-4698-9237-C593AEA7C0FD}"/>
              </a:ext>
            </a:extLst>
          </p:cNvPr>
          <p:cNvSpPr/>
          <p:nvPr/>
        </p:nvSpPr>
        <p:spPr>
          <a:xfrm>
            <a:off x="8026401" y="1689179"/>
            <a:ext cx="3318933" cy="307777"/>
          </a:xfrm>
          <a:prstGeom prst="rect">
            <a:avLst/>
          </a:prstGeom>
        </p:spPr>
        <p:txBody>
          <a:bodyPr wrap="square">
            <a:spAutoFit/>
          </a:bodyPr>
          <a:lstStyle/>
          <a:p>
            <a:r>
              <a:rPr lang="en-GB" sz="1400" b="1" dirty="0">
                <a:latin typeface="Open Sans"/>
              </a:rPr>
              <a:t> upon approval by the court</a:t>
            </a:r>
          </a:p>
        </p:txBody>
      </p:sp>
      <p:sp>
        <p:nvSpPr>
          <p:cNvPr id="7" name="Rectangle 6">
            <a:extLst>
              <a:ext uri="{FF2B5EF4-FFF2-40B4-BE49-F238E27FC236}">
                <a16:creationId xmlns:a16="http://schemas.microsoft.com/office/drawing/2014/main" id="{872E42C7-D442-46E2-A822-D13B31E8451E}"/>
              </a:ext>
            </a:extLst>
          </p:cNvPr>
          <p:cNvSpPr/>
          <p:nvPr/>
        </p:nvSpPr>
        <p:spPr>
          <a:xfrm>
            <a:off x="8068734" y="2040344"/>
            <a:ext cx="4445001" cy="307777"/>
          </a:xfrm>
          <a:prstGeom prst="rect">
            <a:avLst/>
          </a:prstGeom>
        </p:spPr>
        <p:txBody>
          <a:bodyPr wrap="square">
            <a:spAutoFit/>
          </a:bodyPr>
          <a:lstStyle/>
          <a:p>
            <a:r>
              <a:rPr lang="en-GB" sz="1400" b="1" dirty="0">
                <a:latin typeface="Open Sans"/>
              </a:rPr>
              <a:t>upon approval of the guardianship authority</a:t>
            </a:r>
          </a:p>
        </p:txBody>
      </p:sp>
      <p:sp>
        <p:nvSpPr>
          <p:cNvPr id="8" name="TextBox 7">
            <a:extLst>
              <a:ext uri="{FF2B5EF4-FFF2-40B4-BE49-F238E27FC236}">
                <a16:creationId xmlns:a16="http://schemas.microsoft.com/office/drawing/2014/main" id="{D0481545-2F52-4823-A6D0-1357B42FF8E8}"/>
              </a:ext>
            </a:extLst>
          </p:cNvPr>
          <p:cNvSpPr txBox="1"/>
          <p:nvPr/>
        </p:nvSpPr>
        <p:spPr>
          <a:xfrm>
            <a:off x="8060269" y="2716099"/>
            <a:ext cx="3860799" cy="307777"/>
          </a:xfrm>
          <a:prstGeom prst="rect">
            <a:avLst/>
          </a:prstGeom>
          <a:noFill/>
        </p:spPr>
        <p:txBody>
          <a:bodyPr wrap="square" rtlCol="0">
            <a:spAutoFit/>
          </a:bodyPr>
          <a:lstStyle/>
          <a:p>
            <a:r>
              <a:rPr lang="en-GB" sz="1400" b="1" dirty="0">
                <a:latin typeface="Open Sans"/>
              </a:rPr>
              <a:t>immediate</a:t>
            </a:r>
          </a:p>
        </p:txBody>
      </p:sp>
      <p:sp>
        <p:nvSpPr>
          <p:cNvPr id="9" name="Rectangle 8">
            <a:extLst>
              <a:ext uri="{FF2B5EF4-FFF2-40B4-BE49-F238E27FC236}">
                <a16:creationId xmlns:a16="http://schemas.microsoft.com/office/drawing/2014/main" id="{9C26FD0A-ED42-4C8F-9F65-400DB011D485}"/>
              </a:ext>
            </a:extLst>
          </p:cNvPr>
          <p:cNvSpPr/>
          <p:nvPr/>
        </p:nvSpPr>
        <p:spPr>
          <a:xfrm>
            <a:off x="7967135" y="3137999"/>
            <a:ext cx="4521200" cy="307777"/>
          </a:xfrm>
          <a:prstGeom prst="rect">
            <a:avLst/>
          </a:prstGeom>
        </p:spPr>
        <p:txBody>
          <a:bodyPr wrap="square">
            <a:spAutoFit/>
          </a:bodyPr>
          <a:lstStyle/>
          <a:p>
            <a:r>
              <a:rPr lang="en-GB" sz="1400" b="1" dirty="0">
                <a:latin typeface="Open Sans"/>
                <a:ea typeface="Calibri" panose="020F0502020204030204" pitchFamily="34" charset="0"/>
                <a:cs typeface="Times New Roman" panose="02020603050405020304" pitchFamily="18" charset="0"/>
              </a:rPr>
              <a:t>*to be determined by regulation and orders</a:t>
            </a:r>
          </a:p>
        </p:txBody>
      </p:sp>
      <p:sp>
        <p:nvSpPr>
          <p:cNvPr id="10" name="Rectangle 9">
            <a:extLst>
              <a:ext uri="{FF2B5EF4-FFF2-40B4-BE49-F238E27FC236}">
                <a16:creationId xmlns:a16="http://schemas.microsoft.com/office/drawing/2014/main" id="{4AC07FF2-54DA-4661-B0D6-2CEF280A61E8}"/>
              </a:ext>
            </a:extLst>
          </p:cNvPr>
          <p:cNvSpPr/>
          <p:nvPr/>
        </p:nvSpPr>
        <p:spPr>
          <a:xfrm>
            <a:off x="8026401" y="3466461"/>
            <a:ext cx="4165599" cy="461665"/>
          </a:xfrm>
          <a:prstGeom prst="rect">
            <a:avLst/>
          </a:prstGeom>
        </p:spPr>
        <p:txBody>
          <a:bodyPr wrap="square">
            <a:spAutoFit/>
          </a:bodyPr>
          <a:lstStyle/>
          <a:p>
            <a:r>
              <a:rPr lang="en-GB" sz="1200" b="1" dirty="0">
                <a:latin typeface="Open Sans"/>
                <a:ea typeface="Calibri" panose="020F0502020204030204" pitchFamily="34" charset="0"/>
                <a:cs typeface="Times New Roman" panose="02020603050405020304" pitchFamily="18" charset="0"/>
              </a:rPr>
              <a:t>upon approval of the agreement’s registration by the Director of the Decision Support Service</a:t>
            </a:r>
          </a:p>
        </p:txBody>
      </p:sp>
    </p:spTree>
    <p:extLst>
      <p:ext uri="{BB962C8B-B14F-4D97-AF65-F5344CB8AC3E}">
        <p14:creationId xmlns:p14="http://schemas.microsoft.com/office/powerpoint/2010/main" val="1119960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10A5DE-B379-457D-87EF-26E0E9C71656}"/>
              </a:ext>
            </a:extLst>
          </p:cNvPr>
          <p:cNvGraphicFramePr>
            <a:graphicFrameLocks noGrp="1"/>
          </p:cNvGraphicFramePr>
          <p:nvPr>
            <p:ph idx="1"/>
            <p:extLst>
              <p:ext uri="{D42A27DB-BD31-4B8C-83A1-F6EECF244321}">
                <p14:modId xmlns:p14="http://schemas.microsoft.com/office/powerpoint/2010/main" val="3695037453"/>
              </p:ext>
            </p:extLst>
          </p:nvPr>
        </p:nvGraphicFramePr>
        <p:xfrm>
          <a:off x="67733" y="1227138"/>
          <a:ext cx="12039601" cy="2636520"/>
        </p:xfrm>
        <a:graphic>
          <a:graphicData uri="http://schemas.openxmlformats.org/drawingml/2006/table">
            <a:tbl>
              <a:tblPr firstRow="1" bandRow="1">
                <a:tableStyleId>{5C22544A-7EE6-4342-B048-85BDC9FD1C3A}</a:tableStyleId>
              </a:tblPr>
              <a:tblGrid>
                <a:gridCol w="829734">
                  <a:extLst>
                    <a:ext uri="{9D8B030D-6E8A-4147-A177-3AD203B41FA5}">
                      <a16:colId xmlns:a16="http://schemas.microsoft.com/office/drawing/2014/main" val="639906644"/>
                    </a:ext>
                  </a:extLst>
                </a:gridCol>
                <a:gridCol w="587815">
                  <a:extLst>
                    <a:ext uri="{9D8B030D-6E8A-4147-A177-3AD203B41FA5}">
                      <a16:colId xmlns:a16="http://schemas.microsoft.com/office/drawing/2014/main" val="3071282056"/>
                    </a:ext>
                  </a:extLst>
                </a:gridCol>
                <a:gridCol w="1517436">
                  <a:extLst>
                    <a:ext uri="{9D8B030D-6E8A-4147-A177-3AD203B41FA5}">
                      <a16:colId xmlns:a16="http://schemas.microsoft.com/office/drawing/2014/main" val="2850573710"/>
                    </a:ext>
                  </a:extLst>
                </a:gridCol>
                <a:gridCol w="1517436">
                  <a:extLst>
                    <a:ext uri="{9D8B030D-6E8A-4147-A177-3AD203B41FA5}">
                      <a16:colId xmlns:a16="http://schemas.microsoft.com/office/drawing/2014/main" val="2924307307"/>
                    </a:ext>
                  </a:extLst>
                </a:gridCol>
                <a:gridCol w="1517436">
                  <a:extLst>
                    <a:ext uri="{9D8B030D-6E8A-4147-A177-3AD203B41FA5}">
                      <a16:colId xmlns:a16="http://schemas.microsoft.com/office/drawing/2014/main" val="128242442"/>
                    </a:ext>
                  </a:extLst>
                </a:gridCol>
                <a:gridCol w="1517436">
                  <a:extLst>
                    <a:ext uri="{9D8B030D-6E8A-4147-A177-3AD203B41FA5}">
                      <a16:colId xmlns:a16="http://schemas.microsoft.com/office/drawing/2014/main" val="3003206470"/>
                    </a:ext>
                  </a:extLst>
                </a:gridCol>
                <a:gridCol w="1517436">
                  <a:extLst>
                    <a:ext uri="{9D8B030D-6E8A-4147-A177-3AD203B41FA5}">
                      <a16:colId xmlns:a16="http://schemas.microsoft.com/office/drawing/2014/main" val="1523779817"/>
                    </a:ext>
                  </a:extLst>
                </a:gridCol>
                <a:gridCol w="1517436">
                  <a:extLst>
                    <a:ext uri="{9D8B030D-6E8A-4147-A177-3AD203B41FA5}">
                      <a16:colId xmlns:a16="http://schemas.microsoft.com/office/drawing/2014/main" val="3601445257"/>
                    </a:ext>
                  </a:extLst>
                </a:gridCol>
                <a:gridCol w="1517436">
                  <a:extLst>
                    <a:ext uri="{9D8B030D-6E8A-4147-A177-3AD203B41FA5}">
                      <a16:colId xmlns:a16="http://schemas.microsoft.com/office/drawing/2014/main" val="1508949824"/>
                    </a:ext>
                  </a:extLst>
                </a:gridCol>
              </a:tblGrid>
              <a:tr h="370840">
                <a:tc gridSpan="2">
                  <a:txBody>
                    <a:bodyPr/>
                    <a:lstStyle/>
                    <a:p>
                      <a:endParaRPr lang="en-GB" dirty="0">
                        <a:ln>
                          <a:solidFill>
                            <a:srgbClr val="C00000"/>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600" dirty="0">
                          <a:latin typeface="Open Sans"/>
                        </a:rPr>
                        <a:t>Adult</a:t>
                      </a:r>
                    </a:p>
                  </a:txBody>
                  <a:tcPr>
                    <a:lnL w="12700" cap="flat" cmpd="sng" algn="ctr">
                      <a:noFill/>
                      <a:prstDash val="solid"/>
                      <a:round/>
                      <a:headEnd type="none" w="med" len="med"/>
                      <a:tailEnd type="none" w="med" len="med"/>
                    </a:lnL>
                  </a:tcPr>
                </a:tc>
                <a:tc>
                  <a:txBody>
                    <a:bodyPr/>
                    <a:lstStyle/>
                    <a:p>
                      <a:pPr algn="ctr"/>
                      <a:r>
                        <a:rPr lang="en-GB" sz="1600" dirty="0">
                          <a:latin typeface="Open Sans"/>
                        </a:rPr>
                        <a:t>Supporter</a:t>
                      </a:r>
                    </a:p>
                  </a:txBody>
                  <a:tcPr/>
                </a:tc>
                <a:tc>
                  <a:txBody>
                    <a:bodyPr/>
                    <a:lstStyle/>
                    <a:p>
                      <a:pPr algn="ctr"/>
                      <a:r>
                        <a:rPr lang="en-GB" sz="1600" dirty="0">
                          <a:latin typeface="Open Sans"/>
                        </a:rPr>
                        <a:t>Function</a:t>
                      </a:r>
                    </a:p>
                  </a:txBody>
                  <a:tcPr/>
                </a:tc>
                <a:tc>
                  <a:txBody>
                    <a:bodyPr/>
                    <a:lstStyle/>
                    <a:p>
                      <a:pPr algn="ctr"/>
                      <a:r>
                        <a:rPr lang="en-GB" sz="1600" dirty="0">
                          <a:latin typeface="Open Sans"/>
                        </a:rPr>
                        <a:t>Form</a:t>
                      </a:r>
                    </a:p>
                  </a:txBody>
                  <a:tcPr/>
                </a:tc>
                <a:tc>
                  <a:txBody>
                    <a:bodyPr/>
                    <a:lstStyle/>
                    <a:p>
                      <a:pPr algn="ctr"/>
                      <a:r>
                        <a:rPr lang="en-GB" sz="1600" dirty="0">
                          <a:latin typeface="Open Sans"/>
                        </a:rPr>
                        <a:t>Effects</a:t>
                      </a:r>
                    </a:p>
                  </a:txBody>
                  <a:tcPr/>
                </a:tc>
                <a:tc>
                  <a:txBody>
                    <a:bodyPr/>
                    <a:lstStyle/>
                    <a:p>
                      <a:pPr algn="ctr"/>
                      <a:r>
                        <a:rPr lang="en-GB" sz="1050" dirty="0">
                          <a:latin typeface="Open Sans"/>
                        </a:rPr>
                        <a:t>Variation</a:t>
                      </a:r>
                    </a:p>
                    <a:p>
                      <a:pPr algn="ctr"/>
                      <a:r>
                        <a:rPr lang="en-GB" sz="1050" dirty="0">
                          <a:latin typeface="Open Sans"/>
                        </a:rPr>
                        <a:t>Revocation</a:t>
                      </a:r>
                      <a:endParaRPr lang="en-GB" sz="1600" dirty="0">
                        <a:latin typeface="Open Sans"/>
                      </a:endParaRPr>
                    </a:p>
                  </a:txBody>
                  <a:tcPr anchor="ctr"/>
                </a:tc>
                <a:tc>
                  <a:txBody>
                    <a:bodyPr/>
                    <a:lstStyle/>
                    <a:p>
                      <a:pPr algn="ctr"/>
                      <a:r>
                        <a:rPr lang="en-GB" sz="1600" dirty="0">
                          <a:latin typeface="Open Sans"/>
                        </a:rPr>
                        <a:t>Safeguards</a:t>
                      </a:r>
                    </a:p>
                  </a:txBody>
                  <a:tcPr>
                    <a:solidFill>
                      <a:schemeClr val="bg2"/>
                    </a:solidFill>
                  </a:tcPr>
                </a:tc>
                <a:extLst>
                  <a:ext uri="{0D108BD9-81ED-4DB2-BD59-A6C34878D82A}">
                    <a16:rowId xmlns:a16="http://schemas.microsoft.com/office/drawing/2014/main" val="2066495187"/>
                  </a:ext>
                </a:extLst>
              </a:tr>
              <a:tr h="370840">
                <a:tc gridSpan="2">
                  <a:txBody>
                    <a:bodyPr/>
                    <a:lstStyle/>
                    <a:p>
                      <a:r>
                        <a:rPr lang="en-GB" sz="1200" dirty="0">
                          <a:ln>
                            <a:solidFill>
                              <a:srgbClr val="C00000"/>
                            </a:solidFill>
                          </a:ln>
                          <a:latin typeface="Open Sans"/>
                        </a:rPr>
                        <a:t>CZECH REP.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4125452458"/>
                  </a:ext>
                </a:extLst>
              </a:tr>
              <a:tr h="370840">
                <a:tc gridSpan="2">
                  <a:txBody>
                    <a:bodyPr/>
                    <a:lstStyle/>
                    <a:p>
                      <a:r>
                        <a:rPr lang="en-GB" sz="1200" dirty="0">
                          <a:ln>
                            <a:solidFill>
                              <a:srgbClr val="C00000"/>
                            </a:solidFill>
                          </a:ln>
                          <a:latin typeface="Open Sans"/>
                        </a:rPr>
                        <a:t>HUNGARY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773817123"/>
                  </a:ext>
                </a:extLst>
              </a:tr>
              <a:tr h="370840">
                <a:tc gridSpan="2">
                  <a:txBody>
                    <a:bodyPr/>
                    <a:lstStyle/>
                    <a:p>
                      <a:r>
                        <a:rPr lang="en-GB" sz="1200" dirty="0">
                          <a:ln>
                            <a:solidFill>
                              <a:srgbClr val="C00000"/>
                            </a:solidFill>
                          </a:ln>
                          <a:latin typeface="Open Sans"/>
                        </a:rPr>
                        <a:t>ROMANIA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4196827755"/>
                  </a:ext>
                </a:extLst>
              </a:tr>
              <a:tr h="370840">
                <a:tc gridSpan="2">
                  <a:txBody>
                    <a:bodyPr/>
                    <a:lstStyle/>
                    <a:p>
                      <a:r>
                        <a:rPr lang="en-GB" sz="1200" dirty="0">
                          <a:ln>
                            <a:solidFill>
                              <a:srgbClr val="C00000"/>
                            </a:solidFill>
                          </a:ln>
                          <a:latin typeface="Open Sans"/>
                        </a:rPr>
                        <a:t>SPAIN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endParaRPr lang="en-GB" sz="1100" dirty="0">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0" indent="0" algn="ctr">
                        <a:buFont typeface="Wingdings" panose="05000000000000000000" pitchFamily="2" charset="2"/>
                        <a:buNone/>
                      </a:pPr>
                      <a:endParaRPr lang="en-GB" sz="1600" b="1" dirty="0">
                        <a:solidFill>
                          <a:srgbClr val="C00000"/>
                        </a:solidFill>
                        <a:latin typeface="Open Sans"/>
                      </a:endParaRPr>
                    </a:p>
                  </a:txBody>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2516882419"/>
                  </a:ext>
                </a:extLst>
              </a:tr>
              <a:tr h="370840">
                <a:tc rowSpan="2">
                  <a:txBody>
                    <a:bodyPr/>
                    <a:lstStyle/>
                    <a:p>
                      <a:r>
                        <a:rPr lang="en-GB" sz="1200" dirty="0">
                          <a:ln>
                            <a:solidFill>
                              <a:srgbClr val="C00000"/>
                            </a:solidFill>
                          </a:ln>
                          <a:latin typeface="Open Sans"/>
                        </a:rPr>
                        <a:t>IRELAND</a:t>
                      </a:r>
                      <a:endParaRPr lang="en-GB" sz="2800" dirty="0">
                        <a:ln>
                          <a:solidFill>
                            <a:srgbClr val="C00000"/>
                          </a:solidFill>
                        </a:ln>
                        <a:latin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DMA</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0" indent="0" algn="ctr">
                        <a:buFont typeface="Wingdings" panose="05000000000000000000" pitchFamily="2" charset="2"/>
                        <a:buNone/>
                      </a:pPr>
                      <a:endParaRPr lang="en-GB" sz="1600" b="1" dirty="0">
                        <a:solidFill>
                          <a:srgbClr val="C00000"/>
                        </a:solidFill>
                        <a:latin typeface="Open Sans"/>
                      </a:endParaRPr>
                    </a:p>
                  </a:txBody>
                  <a:tcPr/>
                </a:tc>
                <a:tc>
                  <a:txBody>
                    <a:bodyPr/>
                    <a:lstStyle/>
                    <a:p>
                      <a:pPr marL="0" indent="0" algn="ctr">
                        <a:buFont typeface="Wingdings" panose="05000000000000000000" pitchFamily="2" charset="2"/>
                        <a:buNone/>
                      </a:pPr>
                      <a:endParaRPr lang="en-GB" sz="1600" b="1" dirty="0">
                        <a:solidFill>
                          <a:srgbClr val="C00000"/>
                        </a:solidFill>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2758107027"/>
                  </a:ext>
                </a:extLst>
              </a:tr>
              <a:tr h="370840">
                <a:tc vMerge="1">
                  <a:txBody>
                    <a:bodyPr/>
                    <a:lstStyle/>
                    <a:p>
                      <a:endParaRPr lang="en-GB" dirty="0">
                        <a:ln>
                          <a:solidFill>
                            <a:srgbClr val="C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CDM</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endParaRPr lang="en-GB" sz="1100" dirty="0">
                        <a:latin typeface="Open Sans"/>
                      </a:endParaRPr>
                    </a:p>
                  </a:txBody>
                  <a:tcPr>
                    <a:solidFill>
                      <a:schemeClr val="bg2"/>
                    </a:solidFill>
                  </a:tcPr>
                </a:tc>
                <a:extLst>
                  <a:ext uri="{0D108BD9-81ED-4DB2-BD59-A6C34878D82A}">
                    <a16:rowId xmlns:a16="http://schemas.microsoft.com/office/drawing/2014/main" val="1554898557"/>
                  </a:ext>
                </a:extLst>
              </a:tr>
            </a:tbl>
          </a:graphicData>
        </a:graphic>
      </p:graphicFrame>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Variation or revocation</a:t>
            </a:r>
          </a:p>
        </p:txBody>
      </p:sp>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
        <p:nvSpPr>
          <p:cNvPr id="3" name="Rectangle 2">
            <a:extLst>
              <a:ext uri="{FF2B5EF4-FFF2-40B4-BE49-F238E27FC236}">
                <a16:creationId xmlns:a16="http://schemas.microsoft.com/office/drawing/2014/main" id="{A717D93C-3DC7-4C56-99B9-189912E8EE07}"/>
              </a:ext>
            </a:extLst>
          </p:cNvPr>
          <p:cNvSpPr/>
          <p:nvPr/>
        </p:nvSpPr>
        <p:spPr>
          <a:xfrm>
            <a:off x="10109200" y="1853357"/>
            <a:ext cx="2082800" cy="461665"/>
          </a:xfrm>
          <a:prstGeom prst="rect">
            <a:avLst/>
          </a:prstGeom>
          <a:ln w="28575">
            <a:noFill/>
          </a:ln>
        </p:spPr>
        <p:txBody>
          <a:bodyPr wrap="square">
            <a:spAutoFit/>
          </a:bodyPr>
          <a:lstStyle/>
          <a:p>
            <a:r>
              <a:rPr lang="en-GB" sz="1200" b="1" dirty="0">
                <a:solidFill>
                  <a:srgbClr val="000000"/>
                </a:solidFill>
                <a:latin typeface="Open Sans"/>
                <a:ea typeface="Calibri" panose="020F0502020204030204" pitchFamily="34" charset="0"/>
                <a:cs typeface="Times New Roman" panose="02020603050405020304" pitchFamily="18" charset="0"/>
              </a:rPr>
              <a:t>Either party can apply to end the agreement</a:t>
            </a:r>
            <a:endParaRPr lang="en-GB" sz="1200" b="1" dirty="0">
              <a:latin typeface="Open Sans"/>
            </a:endParaRPr>
          </a:p>
        </p:txBody>
      </p:sp>
      <p:sp>
        <p:nvSpPr>
          <p:cNvPr id="7" name="Rectangle 6">
            <a:extLst>
              <a:ext uri="{FF2B5EF4-FFF2-40B4-BE49-F238E27FC236}">
                <a16:creationId xmlns:a16="http://schemas.microsoft.com/office/drawing/2014/main" id="{DC3B9461-9B29-4E46-A9FE-A0061C2A5629}"/>
              </a:ext>
            </a:extLst>
          </p:cNvPr>
          <p:cNvSpPr/>
          <p:nvPr/>
        </p:nvSpPr>
        <p:spPr>
          <a:xfrm>
            <a:off x="10109200" y="2345086"/>
            <a:ext cx="2192867" cy="461665"/>
          </a:xfrm>
          <a:prstGeom prst="rect">
            <a:avLst/>
          </a:prstGeom>
          <a:ln w="28575">
            <a:noFill/>
          </a:ln>
        </p:spPr>
        <p:txBody>
          <a:bodyPr wrap="square">
            <a:spAutoFit/>
          </a:bodyPr>
          <a:lstStyle/>
          <a:p>
            <a:r>
              <a:rPr lang="en-GB" sz="1200" b="1" dirty="0">
                <a:solidFill>
                  <a:srgbClr val="000000"/>
                </a:solidFill>
                <a:latin typeface="Open Sans"/>
                <a:ea typeface="Calibri" panose="020F0502020204030204" pitchFamily="34" charset="0"/>
                <a:cs typeface="Times New Roman" panose="02020603050405020304" pitchFamily="18" charset="0"/>
              </a:rPr>
              <a:t>At the request of the adult, before expiry of its term</a:t>
            </a:r>
            <a:endParaRPr lang="en-GB" sz="1200" b="1" dirty="0">
              <a:latin typeface="Open Sans"/>
            </a:endParaRPr>
          </a:p>
        </p:txBody>
      </p:sp>
      <p:sp>
        <p:nvSpPr>
          <p:cNvPr id="8" name="Rectangle 7">
            <a:extLst>
              <a:ext uri="{FF2B5EF4-FFF2-40B4-BE49-F238E27FC236}">
                <a16:creationId xmlns:a16="http://schemas.microsoft.com/office/drawing/2014/main" id="{47F1E5AE-A96E-4528-B98C-4577450971A7}"/>
              </a:ext>
            </a:extLst>
          </p:cNvPr>
          <p:cNvSpPr/>
          <p:nvPr/>
        </p:nvSpPr>
        <p:spPr>
          <a:xfrm>
            <a:off x="10109200" y="3105834"/>
            <a:ext cx="2082800" cy="646331"/>
          </a:xfrm>
          <a:prstGeom prst="rect">
            <a:avLst/>
          </a:prstGeom>
        </p:spPr>
        <p:txBody>
          <a:bodyPr wrap="square">
            <a:spAutoFit/>
          </a:bodyPr>
          <a:lstStyle/>
          <a:p>
            <a:r>
              <a:rPr lang="en-GB" sz="1200" b="1" dirty="0">
                <a:solidFill>
                  <a:srgbClr val="000000"/>
                </a:solidFill>
                <a:latin typeface="Open Sans"/>
                <a:ea typeface="Calibri" panose="020F0502020204030204" pitchFamily="34" charset="0"/>
                <a:cs typeface="Times New Roman" panose="02020603050405020304" pitchFamily="18" charset="0"/>
              </a:rPr>
              <a:t>revoked by either party</a:t>
            </a:r>
            <a:r>
              <a:rPr lang="en-US" sz="1200" b="1" dirty="0">
                <a:solidFill>
                  <a:srgbClr val="000000"/>
                </a:solidFill>
                <a:latin typeface="Open Sans"/>
                <a:ea typeface="Calibri" panose="020F0502020204030204" pitchFamily="34" charset="0"/>
                <a:cs typeface="Times New Roman" panose="02020603050405020304" pitchFamily="18" charset="0"/>
              </a:rPr>
              <a:t> and also varied, subject to agreement</a:t>
            </a:r>
            <a:endParaRPr lang="en-GB" sz="1200" b="1" dirty="0">
              <a:solidFill>
                <a:srgbClr val="000000"/>
              </a:solidFill>
              <a:latin typeface="Open San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2654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10A5DE-B379-457D-87EF-26E0E9C71656}"/>
              </a:ext>
            </a:extLst>
          </p:cNvPr>
          <p:cNvGraphicFramePr>
            <a:graphicFrameLocks noGrp="1"/>
          </p:cNvGraphicFramePr>
          <p:nvPr>
            <p:ph idx="1"/>
            <p:extLst>
              <p:ext uri="{D42A27DB-BD31-4B8C-83A1-F6EECF244321}">
                <p14:modId xmlns:p14="http://schemas.microsoft.com/office/powerpoint/2010/main" val="568393341"/>
              </p:ext>
            </p:extLst>
          </p:nvPr>
        </p:nvGraphicFramePr>
        <p:xfrm>
          <a:off x="67734" y="1227138"/>
          <a:ext cx="11734801" cy="2636520"/>
        </p:xfrm>
        <a:graphic>
          <a:graphicData uri="http://schemas.openxmlformats.org/drawingml/2006/table">
            <a:tbl>
              <a:tblPr firstRow="1" bandRow="1">
                <a:tableStyleId>{5C22544A-7EE6-4342-B048-85BDC9FD1C3A}</a:tableStyleId>
              </a:tblPr>
              <a:tblGrid>
                <a:gridCol w="808727">
                  <a:extLst>
                    <a:ext uri="{9D8B030D-6E8A-4147-A177-3AD203B41FA5}">
                      <a16:colId xmlns:a16="http://schemas.microsoft.com/office/drawing/2014/main" val="639906644"/>
                    </a:ext>
                  </a:extLst>
                </a:gridCol>
                <a:gridCol w="572934">
                  <a:extLst>
                    <a:ext uri="{9D8B030D-6E8A-4147-A177-3AD203B41FA5}">
                      <a16:colId xmlns:a16="http://schemas.microsoft.com/office/drawing/2014/main" val="3071282056"/>
                    </a:ext>
                  </a:extLst>
                </a:gridCol>
                <a:gridCol w="1479020">
                  <a:extLst>
                    <a:ext uri="{9D8B030D-6E8A-4147-A177-3AD203B41FA5}">
                      <a16:colId xmlns:a16="http://schemas.microsoft.com/office/drawing/2014/main" val="2850573710"/>
                    </a:ext>
                  </a:extLst>
                </a:gridCol>
                <a:gridCol w="1479020">
                  <a:extLst>
                    <a:ext uri="{9D8B030D-6E8A-4147-A177-3AD203B41FA5}">
                      <a16:colId xmlns:a16="http://schemas.microsoft.com/office/drawing/2014/main" val="2924307307"/>
                    </a:ext>
                  </a:extLst>
                </a:gridCol>
                <a:gridCol w="1479020">
                  <a:extLst>
                    <a:ext uri="{9D8B030D-6E8A-4147-A177-3AD203B41FA5}">
                      <a16:colId xmlns:a16="http://schemas.microsoft.com/office/drawing/2014/main" val="128242442"/>
                    </a:ext>
                  </a:extLst>
                </a:gridCol>
                <a:gridCol w="1479020">
                  <a:extLst>
                    <a:ext uri="{9D8B030D-6E8A-4147-A177-3AD203B41FA5}">
                      <a16:colId xmlns:a16="http://schemas.microsoft.com/office/drawing/2014/main" val="3003206470"/>
                    </a:ext>
                  </a:extLst>
                </a:gridCol>
                <a:gridCol w="1479020">
                  <a:extLst>
                    <a:ext uri="{9D8B030D-6E8A-4147-A177-3AD203B41FA5}">
                      <a16:colId xmlns:a16="http://schemas.microsoft.com/office/drawing/2014/main" val="1523779817"/>
                    </a:ext>
                  </a:extLst>
                </a:gridCol>
                <a:gridCol w="1479020">
                  <a:extLst>
                    <a:ext uri="{9D8B030D-6E8A-4147-A177-3AD203B41FA5}">
                      <a16:colId xmlns:a16="http://schemas.microsoft.com/office/drawing/2014/main" val="192300827"/>
                    </a:ext>
                  </a:extLst>
                </a:gridCol>
                <a:gridCol w="1479020">
                  <a:extLst>
                    <a:ext uri="{9D8B030D-6E8A-4147-A177-3AD203B41FA5}">
                      <a16:colId xmlns:a16="http://schemas.microsoft.com/office/drawing/2014/main" val="3601445257"/>
                    </a:ext>
                  </a:extLst>
                </a:gridCol>
              </a:tblGrid>
              <a:tr h="370840">
                <a:tc gridSpan="2">
                  <a:txBody>
                    <a:bodyPr/>
                    <a:lstStyle/>
                    <a:p>
                      <a:endParaRPr lang="en-GB" dirty="0">
                        <a:ln>
                          <a:solidFill>
                            <a:srgbClr val="C00000"/>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600" dirty="0">
                          <a:latin typeface="Open Sans"/>
                        </a:rPr>
                        <a:t>Adult</a:t>
                      </a:r>
                    </a:p>
                  </a:txBody>
                  <a:tcPr>
                    <a:lnL w="12700" cap="flat" cmpd="sng" algn="ctr">
                      <a:noFill/>
                      <a:prstDash val="solid"/>
                      <a:round/>
                      <a:headEnd type="none" w="med" len="med"/>
                      <a:tailEnd type="none" w="med" len="med"/>
                    </a:lnL>
                  </a:tcPr>
                </a:tc>
                <a:tc>
                  <a:txBody>
                    <a:bodyPr/>
                    <a:lstStyle/>
                    <a:p>
                      <a:pPr algn="ctr"/>
                      <a:r>
                        <a:rPr lang="en-GB" sz="1600" dirty="0">
                          <a:latin typeface="Open Sans"/>
                        </a:rPr>
                        <a:t>Supporter</a:t>
                      </a:r>
                    </a:p>
                  </a:txBody>
                  <a:tcPr/>
                </a:tc>
                <a:tc>
                  <a:txBody>
                    <a:bodyPr/>
                    <a:lstStyle/>
                    <a:p>
                      <a:pPr algn="ctr"/>
                      <a:r>
                        <a:rPr lang="en-GB" sz="1600" dirty="0">
                          <a:latin typeface="Open Sans"/>
                        </a:rPr>
                        <a:t>Function</a:t>
                      </a:r>
                    </a:p>
                  </a:txBody>
                  <a:tcPr/>
                </a:tc>
                <a:tc>
                  <a:txBody>
                    <a:bodyPr/>
                    <a:lstStyle/>
                    <a:p>
                      <a:pPr algn="ctr"/>
                      <a:r>
                        <a:rPr lang="en-GB" sz="1600" dirty="0">
                          <a:latin typeface="Open Sans"/>
                        </a:rPr>
                        <a:t>Form</a:t>
                      </a:r>
                    </a:p>
                  </a:txBody>
                  <a:tcPr/>
                </a:tc>
                <a:tc>
                  <a:txBody>
                    <a:bodyPr/>
                    <a:lstStyle/>
                    <a:p>
                      <a:pPr algn="ctr"/>
                      <a:r>
                        <a:rPr lang="en-GB" sz="1600" dirty="0">
                          <a:latin typeface="Open Sans"/>
                        </a:rPr>
                        <a:t>Effects</a:t>
                      </a:r>
                    </a:p>
                  </a:txBody>
                  <a:tcPr/>
                </a:tc>
                <a:tc>
                  <a:txBody>
                    <a:bodyPr/>
                    <a:lstStyle/>
                    <a:p>
                      <a:pPr algn="ctr"/>
                      <a:r>
                        <a:rPr lang="en-GB" sz="1050" dirty="0">
                          <a:latin typeface="Open Sans"/>
                        </a:rPr>
                        <a:t>Variation</a:t>
                      </a:r>
                    </a:p>
                    <a:p>
                      <a:pPr algn="ctr"/>
                      <a:r>
                        <a:rPr lang="en-GB" sz="1050" dirty="0">
                          <a:latin typeface="Open Sans"/>
                        </a:rPr>
                        <a:t>Revocation</a:t>
                      </a:r>
                      <a:endParaRPr lang="en-GB" sz="1600" dirty="0">
                        <a:latin typeface="Open Sans"/>
                      </a:endParaRPr>
                    </a:p>
                  </a:txBody>
                  <a:tcPr anchor="ctr"/>
                </a:tc>
                <a:tc>
                  <a:txBody>
                    <a:bodyPr/>
                    <a:lstStyle/>
                    <a:p>
                      <a:pPr algn="ctr"/>
                      <a:r>
                        <a:rPr lang="en-GB" sz="1600" b="1" kern="1200" dirty="0">
                          <a:solidFill>
                            <a:schemeClr val="lt1"/>
                          </a:solidFill>
                          <a:latin typeface="Open Sans"/>
                          <a:ea typeface="+mn-ea"/>
                          <a:cs typeface="+mn-cs"/>
                        </a:rPr>
                        <a:t>Safeguards</a:t>
                      </a:r>
                    </a:p>
                  </a:txBody>
                  <a:tcPr anchor="ctr"/>
                </a:tc>
                <a:extLst>
                  <a:ext uri="{0D108BD9-81ED-4DB2-BD59-A6C34878D82A}">
                    <a16:rowId xmlns:a16="http://schemas.microsoft.com/office/drawing/2014/main" val="2066495187"/>
                  </a:ext>
                </a:extLst>
              </a:tr>
              <a:tr h="370840">
                <a:tc gridSpan="2">
                  <a:txBody>
                    <a:bodyPr/>
                    <a:lstStyle/>
                    <a:p>
                      <a:r>
                        <a:rPr lang="en-GB" sz="1200" dirty="0">
                          <a:ln>
                            <a:solidFill>
                              <a:srgbClr val="C00000"/>
                            </a:solidFill>
                          </a:ln>
                          <a:latin typeface="Open Sans"/>
                        </a:rPr>
                        <a:t>CZECH REP.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extLst>
                  <a:ext uri="{0D108BD9-81ED-4DB2-BD59-A6C34878D82A}">
                    <a16:rowId xmlns:a16="http://schemas.microsoft.com/office/drawing/2014/main" val="4125452458"/>
                  </a:ext>
                </a:extLst>
              </a:tr>
              <a:tr h="370840">
                <a:tc gridSpan="2">
                  <a:txBody>
                    <a:bodyPr/>
                    <a:lstStyle/>
                    <a:p>
                      <a:r>
                        <a:rPr lang="en-GB" sz="1200" dirty="0">
                          <a:ln>
                            <a:solidFill>
                              <a:srgbClr val="C00000"/>
                            </a:solidFill>
                          </a:ln>
                          <a:latin typeface="Open Sans"/>
                        </a:rPr>
                        <a:t>HUNGARY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extLst>
                  <a:ext uri="{0D108BD9-81ED-4DB2-BD59-A6C34878D82A}">
                    <a16:rowId xmlns:a16="http://schemas.microsoft.com/office/drawing/2014/main" val="773817123"/>
                  </a:ext>
                </a:extLst>
              </a:tr>
              <a:tr h="370840">
                <a:tc gridSpan="2">
                  <a:txBody>
                    <a:bodyPr/>
                    <a:lstStyle/>
                    <a:p>
                      <a:r>
                        <a:rPr lang="en-GB" sz="1200" dirty="0">
                          <a:ln>
                            <a:solidFill>
                              <a:srgbClr val="C00000"/>
                            </a:solidFill>
                          </a:ln>
                          <a:latin typeface="Open Sans"/>
                        </a:rPr>
                        <a:t>ROMANIA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extLst>
                  <a:ext uri="{0D108BD9-81ED-4DB2-BD59-A6C34878D82A}">
                    <a16:rowId xmlns:a16="http://schemas.microsoft.com/office/drawing/2014/main" val="4196827755"/>
                  </a:ext>
                </a:extLst>
              </a:tr>
              <a:tr h="370840">
                <a:tc gridSpan="2">
                  <a:txBody>
                    <a:bodyPr/>
                    <a:lstStyle/>
                    <a:p>
                      <a:r>
                        <a:rPr lang="en-GB" sz="1200" dirty="0">
                          <a:ln>
                            <a:solidFill>
                              <a:srgbClr val="C00000"/>
                            </a:solidFill>
                          </a:ln>
                          <a:latin typeface="Open Sans"/>
                        </a:rPr>
                        <a:t>SPAIN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endParaRPr lang="en-GB" sz="1100" dirty="0">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0" indent="0" algn="ctr">
                        <a:buFont typeface="Wingdings" panose="05000000000000000000" pitchFamily="2" charset="2"/>
                        <a:buNone/>
                      </a:pPr>
                      <a:endParaRPr lang="en-GB" sz="1600" b="1" dirty="0">
                        <a:solidFill>
                          <a:srgbClr val="C00000"/>
                        </a:solidFill>
                        <a:latin typeface="Open Sans"/>
                      </a:endParaRPr>
                    </a:p>
                  </a:txBody>
                  <a:tcPr/>
                </a:tc>
                <a:tc>
                  <a:txBody>
                    <a:bodyPr/>
                    <a:lstStyle/>
                    <a:p>
                      <a:pPr marL="0" indent="0" algn="ctr">
                        <a:buFont typeface="Wingdings" panose="05000000000000000000" pitchFamily="2" charset="2"/>
                        <a:buNone/>
                      </a:pPr>
                      <a:endParaRPr lang="en-GB" sz="1600" b="1" dirty="0">
                        <a:solidFill>
                          <a:srgbClr val="C00000"/>
                        </a:solidFill>
                        <a:latin typeface="Open Sans"/>
                      </a:endParaRPr>
                    </a:p>
                  </a:txBody>
                  <a:tcPr/>
                </a:tc>
                <a:extLst>
                  <a:ext uri="{0D108BD9-81ED-4DB2-BD59-A6C34878D82A}">
                    <a16:rowId xmlns:a16="http://schemas.microsoft.com/office/drawing/2014/main" val="2516882419"/>
                  </a:ext>
                </a:extLst>
              </a:tr>
              <a:tr h="370840">
                <a:tc rowSpan="2">
                  <a:txBody>
                    <a:bodyPr/>
                    <a:lstStyle/>
                    <a:p>
                      <a:r>
                        <a:rPr lang="en-GB" sz="1200" dirty="0">
                          <a:ln>
                            <a:solidFill>
                              <a:srgbClr val="C00000"/>
                            </a:solidFill>
                          </a:ln>
                          <a:latin typeface="Open Sans"/>
                        </a:rPr>
                        <a:t>IRELAND</a:t>
                      </a:r>
                      <a:endParaRPr lang="en-GB" sz="2800" dirty="0">
                        <a:ln>
                          <a:solidFill>
                            <a:srgbClr val="C00000"/>
                          </a:solidFill>
                        </a:ln>
                        <a:latin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DMA</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endParaRPr lang="en-GB" sz="1100" dirty="0">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0" indent="0" algn="ctr">
                        <a:buFont typeface="Wingdings" panose="05000000000000000000" pitchFamily="2" charset="2"/>
                        <a:buNone/>
                      </a:pPr>
                      <a:endParaRPr lang="en-GB" sz="1600" b="1" dirty="0">
                        <a:solidFill>
                          <a:srgbClr val="C00000"/>
                        </a:solidFill>
                        <a:latin typeface="Open Sans"/>
                      </a:endParaRPr>
                    </a:p>
                  </a:txBody>
                  <a:tcPr/>
                </a:tc>
                <a:tc>
                  <a:txBody>
                    <a:bodyPr/>
                    <a:lstStyle/>
                    <a:p>
                      <a:pPr marL="0" indent="0" algn="ctr">
                        <a:buFont typeface="Wingdings" panose="05000000000000000000" pitchFamily="2" charset="2"/>
                        <a:buNone/>
                      </a:pPr>
                      <a:endParaRPr lang="en-GB" sz="1600" b="1" dirty="0">
                        <a:solidFill>
                          <a:srgbClr val="C00000"/>
                        </a:solidFill>
                        <a:latin typeface="Open Sans"/>
                      </a:endParaRP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0" indent="0" algn="ctr">
                        <a:buFont typeface="Wingdings" panose="05000000000000000000" pitchFamily="2" charset="2"/>
                        <a:buNone/>
                      </a:pPr>
                      <a:endParaRPr lang="en-GB" sz="1600" b="1" dirty="0">
                        <a:solidFill>
                          <a:srgbClr val="C00000"/>
                        </a:solidFill>
                        <a:latin typeface="Open Sans"/>
                      </a:endParaRPr>
                    </a:p>
                  </a:txBody>
                  <a:tcPr/>
                </a:tc>
                <a:extLst>
                  <a:ext uri="{0D108BD9-81ED-4DB2-BD59-A6C34878D82A}">
                    <a16:rowId xmlns:a16="http://schemas.microsoft.com/office/drawing/2014/main" val="2758107027"/>
                  </a:ext>
                </a:extLst>
              </a:tr>
              <a:tr h="370840">
                <a:tc vMerge="1">
                  <a:txBody>
                    <a:bodyPr/>
                    <a:lstStyle/>
                    <a:p>
                      <a:endParaRPr lang="en-GB" dirty="0">
                        <a:ln>
                          <a:solidFill>
                            <a:srgbClr val="C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ln>
                            <a:solidFill>
                              <a:srgbClr val="C00000"/>
                            </a:solidFill>
                          </a:ln>
                          <a:latin typeface="Open Sans"/>
                        </a:rPr>
                        <a:t>CDM</a:t>
                      </a:r>
                      <a:endParaRPr lang="en-GB" sz="1600" dirty="0">
                        <a:ln>
                          <a:solidFill>
                            <a:srgbClr val="C00000"/>
                          </a:solidFill>
                        </a:ln>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tc>
                  <a:txBody>
                    <a:bodyPr/>
                    <a:lstStyle/>
                    <a:p>
                      <a:pPr marL="171450" indent="-171450" algn="ctr">
                        <a:buFont typeface="Wingdings" panose="05000000000000000000" pitchFamily="2" charset="2"/>
                        <a:buChar char="ü"/>
                      </a:pPr>
                      <a:r>
                        <a:rPr lang="en-GB" sz="1600" b="1" dirty="0">
                          <a:solidFill>
                            <a:srgbClr val="C00000"/>
                          </a:solidFill>
                          <a:latin typeface="Open Sans"/>
                        </a:rPr>
                        <a:t> </a:t>
                      </a:r>
                    </a:p>
                  </a:txBody>
                  <a:tcPr/>
                </a:tc>
                <a:extLst>
                  <a:ext uri="{0D108BD9-81ED-4DB2-BD59-A6C34878D82A}">
                    <a16:rowId xmlns:a16="http://schemas.microsoft.com/office/drawing/2014/main" val="1554898557"/>
                  </a:ext>
                </a:extLst>
              </a:tr>
            </a:tbl>
          </a:graphicData>
        </a:graphic>
      </p:graphicFrame>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Safeguards</a:t>
            </a:r>
          </a:p>
        </p:txBody>
      </p:sp>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sp>
        <p:nvSpPr>
          <p:cNvPr id="6" name="TextBox 5">
            <a:extLst>
              <a:ext uri="{FF2B5EF4-FFF2-40B4-BE49-F238E27FC236}">
                <a16:creationId xmlns:a16="http://schemas.microsoft.com/office/drawing/2014/main" id="{4EC97BCB-2F24-4CBA-A4FF-8AACED9A78E8}"/>
              </a:ext>
            </a:extLst>
          </p:cNvPr>
          <p:cNvSpPr txBox="1"/>
          <p:nvPr/>
        </p:nvSpPr>
        <p:spPr>
          <a:xfrm>
            <a:off x="8274490" y="4124554"/>
            <a:ext cx="3416059" cy="276999"/>
          </a:xfrm>
          <a:prstGeom prst="accentBorderCallout3">
            <a:avLst>
              <a:gd name="adj1" fmla="val 34033"/>
              <a:gd name="adj2" fmla="val 101960"/>
              <a:gd name="adj3" fmla="val 34033"/>
              <a:gd name="adj4" fmla="val 105770"/>
              <a:gd name="adj5" fmla="val -844480"/>
              <a:gd name="adj6" fmla="val 107505"/>
              <a:gd name="adj7" fmla="val -840687"/>
              <a:gd name="adj8" fmla="val 90063"/>
            </a:avLst>
          </a:prstGeom>
          <a:noFill/>
          <a:ln w="19050">
            <a:solidFill>
              <a:schemeClr val="accent1"/>
            </a:solidFill>
          </a:ln>
        </p:spPr>
        <p:txBody>
          <a:bodyPr wrap="square" rtlCol="0">
            <a:spAutoFit/>
          </a:bodyPr>
          <a:lstStyle/>
          <a:p>
            <a:r>
              <a:rPr lang="en-GB" sz="1200" b="1" dirty="0">
                <a:latin typeface="Open Sans"/>
              </a:rPr>
              <a:t>external judicial ex post control, removal</a:t>
            </a:r>
          </a:p>
        </p:txBody>
      </p:sp>
      <p:sp>
        <p:nvSpPr>
          <p:cNvPr id="9" name="Callout: Double Bent Line with Border and Accent Bar 8">
            <a:extLst>
              <a:ext uri="{FF2B5EF4-FFF2-40B4-BE49-F238E27FC236}">
                <a16:creationId xmlns:a16="http://schemas.microsoft.com/office/drawing/2014/main" id="{8F7660D3-6F28-426A-9232-3AC8DE735A1C}"/>
              </a:ext>
            </a:extLst>
          </p:cNvPr>
          <p:cNvSpPr/>
          <p:nvPr/>
        </p:nvSpPr>
        <p:spPr>
          <a:xfrm>
            <a:off x="5735782" y="4476524"/>
            <a:ext cx="5945664" cy="276999"/>
          </a:xfrm>
          <a:prstGeom prst="accentBorderCallout3">
            <a:avLst>
              <a:gd name="adj1" fmla="val 55428"/>
              <a:gd name="adj2" fmla="val 101878"/>
              <a:gd name="adj3" fmla="val 52372"/>
              <a:gd name="adj4" fmla="val 104153"/>
              <a:gd name="adj5" fmla="val -856706"/>
              <a:gd name="adj6" fmla="val 105921"/>
              <a:gd name="adj7" fmla="val -849856"/>
              <a:gd name="adj8" fmla="val 94511"/>
            </a:avLst>
          </a:prstGeom>
          <a:noFill/>
          <a:ln w="19050">
            <a:solidFill>
              <a:schemeClr val="accent1"/>
            </a:solidFill>
          </a:ln>
        </p:spPr>
        <p:txBody>
          <a:bodyPr wrap="square">
            <a:spAutoFit/>
          </a:bodyPr>
          <a:lstStyle/>
          <a:p>
            <a:r>
              <a:rPr lang="en-GB" sz="1200" b="1" dirty="0">
                <a:latin typeface="Open Sans"/>
              </a:rPr>
              <a:t>The guardianship authority must review the appointment every five years</a:t>
            </a:r>
          </a:p>
        </p:txBody>
      </p:sp>
      <p:sp>
        <p:nvSpPr>
          <p:cNvPr id="10" name="Callout: Double Bent Line with Border and Accent Bar 9">
            <a:extLst>
              <a:ext uri="{FF2B5EF4-FFF2-40B4-BE49-F238E27FC236}">
                <a16:creationId xmlns:a16="http://schemas.microsoft.com/office/drawing/2014/main" id="{56F0244B-E293-4486-95E7-45DF212BFC42}"/>
              </a:ext>
            </a:extLst>
          </p:cNvPr>
          <p:cNvSpPr/>
          <p:nvPr/>
        </p:nvSpPr>
        <p:spPr>
          <a:xfrm>
            <a:off x="4488873" y="4802510"/>
            <a:ext cx="7201676" cy="276999"/>
          </a:xfrm>
          <a:prstGeom prst="accentBorderCallout3">
            <a:avLst>
              <a:gd name="adj1" fmla="val 27920"/>
              <a:gd name="adj2" fmla="val 101294"/>
              <a:gd name="adj3" fmla="val 27919"/>
              <a:gd name="adj4" fmla="val 105338"/>
              <a:gd name="adj5" fmla="val -801688"/>
              <a:gd name="adj6" fmla="val 105843"/>
              <a:gd name="adj7" fmla="val -797895"/>
              <a:gd name="adj8" fmla="val 94979"/>
            </a:avLst>
          </a:prstGeom>
          <a:noFill/>
          <a:ln w="19050">
            <a:solidFill>
              <a:schemeClr val="accent1"/>
            </a:solidFill>
          </a:ln>
        </p:spPr>
        <p:txBody>
          <a:bodyPr wrap="square">
            <a:spAutoFit/>
          </a:bodyPr>
          <a:lstStyle/>
          <a:p>
            <a:r>
              <a:rPr lang="en-GB" sz="1200" b="1" dirty="0">
                <a:latin typeface="Open Sans"/>
              </a:rPr>
              <a:t>The support must report to the guardianship authority annually and when ending the term</a:t>
            </a:r>
          </a:p>
        </p:txBody>
      </p:sp>
      <p:sp>
        <p:nvSpPr>
          <p:cNvPr id="11" name="TextBox 10">
            <a:extLst>
              <a:ext uri="{FF2B5EF4-FFF2-40B4-BE49-F238E27FC236}">
                <a16:creationId xmlns:a16="http://schemas.microsoft.com/office/drawing/2014/main" id="{B41A0CA4-E76E-44BF-B7AA-406AA7ED0F53}"/>
              </a:ext>
            </a:extLst>
          </p:cNvPr>
          <p:cNvSpPr txBox="1"/>
          <p:nvPr/>
        </p:nvSpPr>
        <p:spPr>
          <a:xfrm>
            <a:off x="3848794" y="5201905"/>
            <a:ext cx="7841756" cy="276999"/>
          </a:xfrm>
          <a:prstGeom prst="accentBorderCallout3">
            <a:avLst>
              <a:gd name="adj1" fmla="val 54207"/>
              <a:gd name="adj2" fmla="val 101239"/>
              <a:gd name="adj3" fmla="val 58520"/>
              <a:gd name="adj4" fmla="val 105527"/>
              <a:gd name="adj5" fmla="val -549895"/>
              <a:gd name="adj6" fmla="val 106091"/>
              <a:gd name="adj7" fmla="val -557716"/>
              <a:gd name="adj8" fmla="val 95367"/>
            </a:avLst>
          </a:prstGeom>
          <a:noFill/>
          <a:ln w="19050">
            <a:solidFill>
              <a:schemeClr val="accent1"/>
            </a:solidFill>
          </a:ln>
        </p:spPr>
        <p:txBody>
          <a:bodyPr wrap="square" rtlCol="0">
            <a:spAutoFit/>
          </a:bodyPr>
          <a:lstStyle/>
          <a:p>
            <a:r>
              <a:rPr lang="en-GB" sz="1200" b="1" dirty="0">
                <a:latin typeface="Open Sans"/>
              </a:rPr>
              <a:t>Annually reporting to the Director of the Support Decision Service and review at least every 3 years</a:t>
            </a:r>
          </a:p>
        </p:txBody>
      </p:sp>
    </p:spTree>
    <p:extLst>
      <p:ext uri="{BB962C8B-B14F-4D97-AF65-F5344CB8AC3E}">
        <p14:creationId xmlns:p14="http://schemas.microsoft.com/office/powerpoint/2010/main" val="1585680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958-D8C7-4EED-B325-9EA4C1DD58C4}"/>
              </a:ext>
            </a:extLst>
          </p:cNvPr>
          <p:cNvSpPr>
            <a:spLocks noGrp="1"/>
          </p:cNvSpPr>
          <p:nvPr>
            <p:ph type="title"/>
          </p:nvPr>
        </p:nvSpPr>
        <p:spPr>
          <a:xfrm>
            <a:off x="0" y="1"/>
            <a:ext cx="12192000" cy="966241"/>
          </a:xfrm>
          <a:solidFill>
            <a:srgbClr val="628CA6"/>
          </a:solidFill>
        </p:spPr>
        <p:txBody>
          <a:bodyPr>
            <a:normAutofit/>
          </a:bodyPr>
          <a:lstStyle/>
          <a:p>
            <a:r>
              <a:rPr lang="en-GB" sz="3200" b="1" dirty="0">
                <a:latin typeface="Open Sans"/>
              </a:rPr>
              <a:t>Comparative outline</a:t>
            </a:r>
          </a:p>
        </p:txBody>
      </p:sp>
      <p:pic>
        <p:nvPicPr>
          <p:cNvPr id="5" name="Afbeelding 1915497981" descr="FL-EUR Logo">
            <a:extLst>
              <a:ext uri="{FF2B5EF4-FFF2-40B4-BE49-F238E27FC236}">
                <a16:creationId xmlns:a16="http://schemas.microsoft.com/office/drawing/2014/main" id="{84FBD5F9-BF9B-4258-8D5E-EDA872C6E1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1" y="5763260"/>
            <a:ext cx="1125220" cy="827405"/>
          </a:xfrm>
          <a:prstGeom prst="rect">
            <a:avLst/>
          </a:prstGeom>
          <a:noFill/>
          <a:ln>
            <a:noFill/>
          </a:ln>
        </p:spPr>
      </p:pic>
      <p:graphicFrame>
        <p:nvGraphicFramePr>
          <p:cNvPr id="6" name="Table 5">
            <a:extLst>
              <a:ext uri="{FF2B5EF4-FFF2-40B4-BE49-F238E27FC236}">
                <a16:creationId xmlns:a16="http://schemas.microsoft.com/office/drawing/2014/main" id="{D9EEE2F8-5C17-4657-A25D-D47A49027861}"/>
              </a:ext>
            </a:extLst>
          </p:cNvPr>
          <p:cNvGraphicFramePr>
            <a:graphicFrameLocks noGrp="1"/>
          </p:cNvGraphicFramePr>
          <p:nvPr>
            <p:extLst>
              <p:ext uri="{D42A27DB-BD31-4B8C-83A1-F6EECF244321}">
                <p14:modId xmlns:p14="http://schemas.microsoft.com/office/powerpoint/2010/main" val="1430702519"/>
              </p:ext>
            </p:extLst>
          </p:nvPr>
        </p:nvGraphicFramePr>
        <p:xfrm>
          <a:off x="1645210" y="1083646"/>
          <a:ext cx="10273180" cy="5252344"/>
        </p:xfrm>
        <a:graphic>
          <a:graphicData uri="http://schemas.openxmlformats.org/drawingml/2006/table">
            <a:tbl>
              <a:tblPr firstRow="1" bandRow="1">
                <a:tableStyleId>{0E3FDE45-AF77-4B5C-9715-49D594BDF05E}</a:tableStyleId>
              </a:tblPr>
              <a:tblGrid>
                <a:gridCol w="2207123">
                  <a:extLst>
                    <a:ext uri="{9D8B030D-6E8A-4147-A177-3AD203B41FA5}">
                      <a16:colId xmlns:a16="http://schemas.microsoft.com/office/drawing/2014/main" val="4084425959"/>
                    </a:ext>
                  </a:extLst>
                </a:gridCol>
                <a:gridCol w="8066057">
                  <a:extLst>
                    <a:ext uri="{9D8B030D-6E8A-4147-A177-3AD203B41FA5}">
                      <a16:colId xmlns:a16="http://schemas.microsoft.com/office/drawing/2014/main" val="2282653270"/>
                    </a:ext>
                  </a:extLst>
                </a:gridCol>
              </a:tblGrid>
              <a:tr h="523461">
                <a:tc>
                  <a:txBody>
                    <a:bodyPr/>
                    <a:lstStyle/>
                    <a:p>
                      <a:pPr algn="l">
                        <a:lnSpc>
                          <a:spcPct val="107000"/>
                        </a:lnSpc>
                        <a:spcAft>
                          <a:spcPts val="0"/>
                        </a:spcAft>
                      </a:pPr>
                      <a:r>
                        <a:rPr lang="en-GB" sz="1600" kern="1200" dirty="0">
                          <a:effectLst/>
                        </a:rPr>
                        <a:t>Jurisdictions</a:t>
                      </a:r>
                      <a:endParaRPr lang="ca-ES" sz="1050" dirty="0">
                        <a:effectLst/>
                        <a:latin typeface="Open Sans"/>
                        <a:ea typeface="Calibri" panose="020F0502020204030204" pitchFamily="34" charset="0"/>
                        <a:cs typeface="Times New Roman" panose="02020603050405020304" pitchFamily="18" charset="0"/>
                      </a:endParaRPr>
                    </a:p>
                  </a:txBody>
                  <a:tcPr marL="89332" marR="89332" marT="44666" marB="44666"/>
                </a:tc>
                <a:tc>
                  <a:txBody>
                    <a:bodyPr/>
                    <a:lstStyle/>
                    <a:p>
                      <a:pPr algn="l">
                        <a:lnSpc>
                          <a:spcPct val="107000"/>
                        </a:lnSpc>
                        <a:spcAft>
                          <a:spcPts val="0"/>
                        </a:spcAft>
                      </a:pPr>
                      <a:r>
                        <a:rPr lang="en-GB" sz="1600" kern="1200" dirty="0">
                          <a:effectLst/>
                        </a:rPr>
                        <a:t>Only four countries have specific regulations on SDM agreements (CZ, H, ROM, IRE), and one merely mentions them (E)</a:t>
                      </a:r>
                      <a:endParaRPr lang="ca-ES" sz="1050" dirty="0">
                        <a:effectLst/>
                        <a:latin typeface="Open Sans"/>
                        <a:ea typeface="Calibri" panose="020F0502020204030204" pitchFamily="34" charset="0"/>
                        <a:cs typeface="Times New Roman" panose="02020603050405020304" pitchFamily="18" charset="0"/>
                      </a:endParaRPr>
                    </a:p>
                  </a:txBody>
                  <a:tcPr marL="89332" marR="89332" marT="44666" marB="44666"/>
                </a:tc>
                <a:extLst>
                  <a:ext uri="{0D108BD9-81ED-4DB2-BD59-A6C34878D82A}">
                    <a16:rowId xmlns:a16="http://schemas.microsoft.com/office/drawing/2014/main" val="491317383"/>
                  </a:ext>
                </a:extLst>
              </a:tr>
              <a:tr h="362291">
                <a:tc>
                  <a:txBody>
                    <a:bodyPr/>
                    <a:lstStyle/>
                    <a:p>
                      <a:pPr algn="l">
                        <a:lnSpc>
                          <a:spcPct val="107000"/>
                        </a:lnSpc>
                        <a:spcAft>
                          <a:spcPts val="0"/>
                        </a:spcAft>
                      </a:pPr>
                      <a:r>
                        <a:rPr lang="en-GB" sz="1600" b="1" kern="1200" dirty="0">
                          <a:effectLst/>
                        </a:rPr>
                        <a:t>Commonalities</a:t>
                      </a:r>
                      <a:endParaRPr lang="ca-ES" sz="1050" b="1" dirty="0">
                        <a:effectLst/>
                        <a:latin typeface="Open Sans"/>
                        <a:ea typeface="Calibri" panose="020F0502020204030204" pitchFamily="34" charset="0"/>
                        <a:cs typeface="Times New Roman" panose="02020603050405020304" pitchFamily="18" charset="0"/>
                      </a:endParaRPr>
                    </a:p>
                  </a:txBody>
                  <a:tcPr marL="89332" marR="89332" marT="44666" marB="44666"/>
                </a:tc>
                <a:tc>
                  <a:txBody>
                    <a:bodyPr/>
                    <a:lstStyle/>
                    <a:p>
                      <a:pPr algn="l">
                        <a:lnSpc>
                          <a:spcPct val="107000"/>
                        </a:lnSpc>
                        <a:spcAft>
                          <a:spcPts val="0"/>
                        </a:spcAft>
                      </a:pPr>
                      <a:r>
                        <a:rPr lang="en-GB" sz="1600" b="1" kern="1200" dirty="0">
                          <a:effectLst/>
                        </a:rPr>
                        <a:t>Bilateral legal acts </a:t>
                      </a:r>
                      <a:r>
                        <a:rPr lang="en-GB" sz="1600" kern="1200" dirty="0">
                          <a:effectLst/>
                        </a:rPr>
                        <a:t>involving always an </a:t>
                      </a:r>
                      <a:r>
                        <a:rPr lang="en-GB" sz="1600" b="1" kern="1200" dirty="0">
                          <a:effectLst/>
                        </a:rPr>
                        <a:t>adult in need of support </a:t>
                      </a:r>
                      <a:r>
                        <a:rPr lang="en-GB" sz="1600" kern="1200" dirty="0">
                          <a:effectLst/>
                        </a:rPr>
                        <a:t>or assistance</a:t>
                      </a:r>
                      <a:endParaRPr lang="ca-ES" sz="1050" dirty="0">
                        <a:effectLst/>
                        <a:latin typeface="Open Sans"/>
                        <a:ea typeface="Calibri" panose="020F0502020204030204" pitchFamily="34" charset="0"/>
                        <a:cs typeface="Times New Roman" panose="02020603050405020304" pitchFamily="18" charset="0"/>
                      </a:endParaRPr>
                    </a:p>
                  </a:txBody>
                  <a:tcPr marL="89332" marR="89332" marT="44666" marB="44666"/>
                </a:tc>
                <a:extLst>
                  <a:ext uri="{0D108BD9-81ED-4DB2-BD59-A6C34878D82A}">
                    <a16:rowId xmlns:a16="http://schemas.microsoft.com/office/drawing/2014/main" val="2381919076"/>
                  </a:ext>
                </a:extLst>
              </a:tr>
              <a:tr h="746481">
                <a:tc rowSpan="3">
                  <a:txBody>
                    <a:bodyPr/>
                    <a:lstStyle/>
                    <a:p>
                      <a:pPr>
                        <a:lnSpc>
                          <a:spcPct val="107000"/>
                        </a:lnSpc>
                      </a:pPr>
                      <a:endParaRPr lang="ca-ES" sz="1200" dirty="0">
                        <a:effectLst/>
                        <a:latin typeface="Open Sans"/>
                        <a:cs typeface="Times New Roman" panose="02020603050405020304" pitchFamily="18" charset="0"/>
                      </a:endParaRPr>
                    </a:p>
                  </a:txBody>
                  <a:tcPr marL="89332" marR="89332" marT="44666" marB="44666"/>
                </a:tc>
                <a:tc>
                  <a:txBody>
                    <a:bodyPr/>
                    <a:lstStyle/>
                    <a:p>
                      <a:pPr algn="l">
                        <a:lnSpc>
                          <a:spcPct val="107000"/>
                        </a:lnSpc>
                        <a:spcAft>
                          <a:spcPts val="0"/>
                        </a:spcAft>
                      </a:pPr>
                      <a:r>
                        <a:rPr lang="en-GB" sz="1600" kern="1200" dirty="0">
                          <a:effectLst/>
                        </a:rPr>
                        <a:t>The functions of the support person range from merely </a:t>
                      </a:r>
                      <a:r>
                        <a:rPr lang="en-GB" sz="1600" b="1" kern="1200" dirty="0">
                          <a:effectLst/>
                        </a:rPr>
                        <a:t>being present </a:t>
                      </a:r>
                      <a:r>
                        <a:rPr lang="en-GB" sz="1600" kern="1200" dirty="0">
                          <a:effectLst/>
                        </a:rPr>
                        <a:t>in legal acts to </a:t>
                      </a:r>
                      <a:r>
                        <a:rPr lang="en-GB" sz="1600" b="1" kern="1200" dirty="0">
                          <a:effectLst/>
                        </a:rPr>
                        <a:t>providing advice</a:t>
                      </a:r>
                      <a:r>
                        <a:rPr lang="en-GB" sz="1600" kern="1200" dirty="0">
                          <a:effectLst/>
                        </a:rPr>
                        <a:t>, all regulations focusing on </a:t>
                      </a:r>
                      <a:r>
                        <a:rPr lang="en-GB" sz="1600" b="1" kern="1200" dirty="0">
                          <a:effectLst/>
                        </a:rPr>
                        <a:t>enhancing the adult’s decision-making skills and their chances to form a will and it being communicated</a:t>
                      </a:r>
                      <a:endParaRPr lang="ca-ES" sz="1050" b="1" dirty="0">
                        <a:effectLst/>
                        <a:latin typeface="Open Sans"/>
                        <a:ea typeface="Calibri" panose="020F0502020204030204" pitchFamily="34" charset="0"/>
                        <a:cs typeface="Times New Roman" panose="02020603050405020304" pitchFamily="18" charset="0"/>
                      </a:endParaRPr>
                    </a:p>
                  </a:txBody>
                  <a:tcPr marL="89332" marR="89332" marT="44666" marB="44666"/>
                </a:tc>
                <a:extLst>
                  <a:ext uri="{0D108BD9-81ED-4DB2-BD59-A6C34878D82A}">
                    <a16:rowId xmlns:a16="http://schemas.microsoft.com/office/drawing/2014/main" val="2770772778"/>
                  </a:ext>
                </a:extLst>
              </a:tr>
              <a:tr h="362291">
                <a:tc vMerge="1">
                  <a:txBody>
                    <a:bodyPr/>
                    <a:lstStyle/>
                    <a:p>
                      <a:pPr>
                        <a:lnSpc>
                          <a:spcPct val="107000"/>
                        </a:lnSpc>
                      </a:pPr>
                      <a:endParaRPr lang="ca-ES" sz="1200" dirty="0">
                        <a:effectLst/>
                        <a:latin typeface="Open Sans"/>
                        <a:cs typeface="Times New Roman" panose="02020603050405020304" pitchFamily="18" charset="0"/>
                      </a:endParaRPr>
                    </a:p>
                  </a:txBody>
                  <a:tcPr marL="89332" marR="89332" marT="44666" marB="44666"/>
                </a:tc>
                <a:tc>
                  <a:txBody>
                    <a:bodyPr/>
                    <a:lstStyle/>
                    <a:p>
                      <a:pPr algn="l">
                        <a:lnSpc>
                          <a:spcPct val="107000"/>
                        </a:lnSpc>
                        <a:spcAft>
                          <a:spcPts val="0"/>
                        </a:spcAft>
                      </a:pPr>
                      <a:r>
                        <a:rPr lang="en-GB" sz="1600" b="1" kern="1200" dirty="0">
                          <a:effectLst/>
                        </a:rPr>
                        <a:t>Acting on behalf of the adult is excluded</a:t>
                      </a:r>
                      <a:endParaRPr lang="ca-ES" sz="1050" b="1" dirty="0">
                        <a:effectLst/>
                        <a:latin typeface="Open Sans"/>
                        <a:ea typeface="Calibri" panose="020F0502020204030204" pitchFamily="34" charset="0"/>
                        <a:cs typeface="Times New Roman" panose="02020603050405020304" pitchFamily="18" charset="0"/>
                      </a:endParaRPr>
                    </a:p>
                  </a:txBody>
                  <a:tcPr marL="89332" marR="89332" marT="44666" marB="44666"/>
                </a:tc>
                <a:extLst>
                  <a:ext uri="{0D108BD9-81ED-4DB2-BD59-A6C34878D82A}">
                    <a16:rowId xmlns:a16="http://schemas.microsoft.com/office/drawing/2014/main" val="440562015"/>
                  </a:ext>
                </a:extLst>
              </a:tr>
              <a:tr h="362291">
                <a:tc vMerge="1">
                  <a:txBody>
                    <a:bodyPr/>
                    <a:lstStyle/>
                    <a:p>
                      <a:pPr>
                        <a:lnSpc>
                          <a:spcPct val="107000"/>
                        </a:lnSpc>
                      </a:pPr>
                      <a:endParaRPr lang="ca-ES" sz="1200" dirty="0">
                        <a:effectLst/>
                        <a:latin typeface="Open Sans"/>
                        <a:cs typeface="Times New Roman" panose="02020603050405020304" pitchFamily="18" charset="0"/>
                      </a:endParaRPr>
                    </a:p>
                  </a:txBody>
                  <a:tcPr marL="89332" marR="89332" marT="44666" marB="44666"/>
                </a:tc>
                <a:tc>
                  <a:txBody>
                    <a:bodyPr/>
                    <a:lstStyle/>
                    <a:p>
                      <a:pPr algn="l">
                        <a:lnSpc>
                          <a:spcPct val="107000"/>
                        </a:lnSpc>
                        <a:spcAft>
                          <a:spcPts val="0"/>
                        </a:spcAft>
                      </a:pPr>
                      <a:r>
                        <a:rPr lang="en-GB" sz="1600" b="1" kern="1200" dirty="0">
                          <a:effectLst/>
                        </a:rPr>
                        <a:t>Revocation</a:t>
                      </a:r>
                      <a:r>
                        <a:rPr lang="en-GB" sz="1600" kern="1200" dirty="0">
                          <a:effectLst/>
                        </a:rPr>
                        <a:t> at will by either party at any time</a:t>
                      </a:r>
                      <a:endParaRPr lang="ca-ES" sz="1050" dirty="0">
                        <a:effectLst/>
                        <a:latin typeface="Open Sans"/>
                        <a:ea typeface="Calibri" panose="020F0502020204030204" pitchFamily="34" charset="0"/>
                        <a:cs typeface="Times New Roman" panose="02020603050405020304" pitchFamily="18" charset="0"/>
                      </a:endParaRPr>
                    </a:p>
                  </a:txBody>
                  <a:tcPr marL="89332" marR="89332" marT="44666" marB="44666"/>
                </a:tc>
                <a:extLst>
                  <a:ext uri="{0D108BD9-81ED-4DB2-BD59-A6C34878D82A}">
                    <a16:rowId xmlns:a16="http://schemas.microsoft.com/office/drawing/2014/main" val="3772941220"/>
                  </a:ext>
                </a:extLst>
              </a:tr>
              <a:tr h="746481">
                <a:tc>
                  <a:txBody>
                    <a:bodyPr/>
                    <a:lstStyle/>
                    <a:p>
                      <a:pPr algn="l">
                        <a:lnSpc>
                          <a:spcPct val="107000"/>
                        </a:lnSpc>
                        <a:spcAft>
                          <a:spcPts val="0"/>
                        </a:spcAft>
                      </a:pPr>
                      <a:r>
                        <a:rPr lang="en-GB" sz="1600" b="1" kern="1200" dirty="0">
                          <a:effectLst/>
                        </a:rPr>
                        <a:t>Particularities</a:t>
                      </a:r>
                      <a:endParaRPr lang="ca-ES" sz="1050" b="1" dirty="0">
                        <a:effectLst/>
                        <a:latin typeface="Open Sans"/>
                        <a:ea typeface="Calibri" panose="020F0502020204030204" pitchFamily="34" charset="0"/>
                        <a:cs typeface="Times New Roman" panose="02020603050405020304" pitchFamily="18" charset="0"/>
                      </a:endParaRPr>
                    </a:p>
                  </a:txBody>
                  <a:tcPr marL="89332" marR="89332" marT="44666" marB="44666"/>
                </a:tc>
                <a:tc>
                  <a:txBody>
                    <a:bodyPr/>
                    <a:lstStyle/>
                    <a:p>
                      <a:pPr algn="l">
                        <a:lnSpc>
                          <a:spcPct val="107000"/>
                        </a:lnSpc>
                        <a:spcAft>
                          <a:spcPts val="0"/>
                        </a:spcAft>
                      </a:pPr>
                      <a:r>
                        <a:rPr lang="en-GB" sz="1600" kern="1200" dirty="0">
                          <a:effectLst/>
                        </a:rPr>
                        <a:t>IRE has a highly developed set of rules, still to be deployed with regulations and orders, including </a:t>
                      </a:r>
                      <a:r>
                        <a:rPr lang="en-GB" sz="1600" b="1" kern="1200" dirty="0">
                          <a:effectLst/>
                        </a:rPr>
                        <a:t>requirements for the support person</a:t>
                      </a:r>
                      <a:r>
                        <a:rPr lang="en-GB" sz="1600" kern="1200" dirty="0">
                          <a:effectLst/>
                        </a:rPr>
                        <a:t>, and </a:t>
                      </a:r>
                      <a:r>
                        <a:rPr lang="en-GB" sz="1600" b="1" kern="1200" dirty="0">
                          <a:effectLst/>
                        </a:rPr>
                        <a:t>co-decision-making agreements</a:t>
                      </a:r>
                      <a:r>
                        <a:rPr lang="en-GB" sz="1600" kern="1200" dirty="0">
                          <a:effectLst/>
                        </a:rPr>
                        <a:t>, which entail restrictions to the adult’s legal agency in particular instances</a:t>
                      </a:r>
                      <a:endParaRPr lang="ca-ES" sz="1050" dirty="0">
                        <a:effectLst/>
                        <a:latin typeface="Open Sans"/>
                        <a:ea typeface="Calibri" panose="020F0502020204030204" pitchFamily="34" charset="0"/>
                        <a:cs typeface="Times New Roman" panose="02020603050405020304" pitchFamily="18" charset="0"/>
                      </a:endParaRPr>
                    </a:p>
                  </a:txBody>
                  <a:tcPr marL="89332" marR="89332" marT="44666" marB="44666"/>
                </a:tc>
                <a:extLst>
                  <a:ext uri="{0D108BD9-81ED-4DB2-BD59-A6C34878D82A}">
                    <a16:rowId xmlns:a16="http://schemas.microsoft.com/office/drawing/2014/main" val="1774610223"/>
                  </a:ext>
                </a:extLst>
              </a:tr>
              <a:tr h="523461">
                <a:tc>
                  <a:txBody>
                    <a:bodyPr/>
                    <a:lstStyle/>
                    <a:p>
                      <a:pPr algn="l">
                        <a:lnSpc>
                          <a:spcPct val="107000"/>
                        </a:lnSpc>
                        <a:spcAft>
                          <a:spcPts val="0"/>
                        </a:spcAft>
                      </a:pPr>
                      <a:r>
                        <a:rPr lang="en-GB" sz="1600" b="1" kern="1200" dirty="0">
                          <a:effectLst/>
                        </a:rPr>
                        <a:t>Divergences as to form, requirements to enter into force and safeguards</a:t>
                      </a:r>
                      <a:endParaRPr lang="ca-ES" sz="1050" b="1" dirty="0">
                        <a:effectLst/>
                        <a:latin typeface="Open Sans"/>
                        <a:ea typeface="Calibri" panose="020F0502020204030204" pitchFamily="34" charset="0"/>
                        <a:cs typeface="Times New Roman" panose="02020603050405020304" pitchFamily="18" charset="0"/>
                      </a:endParaRPr>
                    </a:p>
                  </a:txBody>
                  <a:tcPr marL="89332" marR="89332" marT="44666" marB="44666"/>
                </a:tc>
                <a:tc>
                  <a:txBody>
                    <a:bodyPr/>
                    <a:lstStyle/>
                    <a:p>
                      <a:pPr algn="l">
                        <a:lnSpc>
                          <a:spcPct val="107000"/>
                        </a:lnSpc>
                        <a:spcAft>
                          <a:spcPts val="0"/>
                        </a:spcAft>
                      </a:pPr>
                      <a:r>
                        <a:rPr lang="en-GB" sz="1600" kern="1200">
                          <a:effectLst/>
                        </a:rPr>
                        <a:t>E and R require a notarial deed and afford immediate effects; CZ and H subject legal effects to the approval by a public authority; IRE requires witnessed writing and approval of registration by the public authority</a:t>
                      </a:r>
                      <a:endParaRPr lang="ca-ES" sz="1050">
                        <a:effectLst/>
                        <a:latin typeface="Open Sans"/>
                        <a:ea typeface="Calibri" panose="020F0502020204030204" pitchFamily="34" charset="0"/>
                        <a:cs typeface="Times New Roman" panose="02020603050405020304" pitchFamily="18" charset="0"/>
                      </a:endParaRPr>
                    </a:p>
                  </a:txBody>
                  <a:tcPr marL="89332" marR="89332" marT="44666" marB="44666"/>
                </a:tc>
                <a:extLst>
                  <a:ext uri="{0D108BD9-81ED-4DB2-BD59-A6C34878D82A}">
                    <a16:rowId xmlns:a16="http://schemas.microsoft.com/office/drawing/2014/main" val="3415217409"/>
                  </a:ext>
                </a:extLst>
              </a:tr>
              <a:tr h="362291">
                <a:tc>
                  <a:txBody>
                    <a:bodyPr/>
                    <a:lstStyle/>
                    <a:p>
                      <a:pPr>
                        <a:lnSpc>
                          <a:spcPct val="107000"/>
                        </a:lnSpc>
                      </a:pPr>
                      <a:endParaRPr lang="ca-ES" sz="1200">
                        <a:effectLst/>
                        <a:latin typeface="Open Sans"/>
                        <a:cs typeface="Times New Roman" panose="02020603050405020304" pitchFamily="18" charset="0"/>
                      </a:endParaRPr>
                    </a:p>
                  </a:txBody>
                  <a:tcPr marL="89332" marR="89332" marT="44666" marB="44666"/>
                </a:tc>
                <a:tc>
                  <a:txBody>
                    <a:bodyPr/>
                    <a:lstStyle/>
                    <a:p>
                      <a:pPr algn="l">
                        <a:lnSpc>
                          <a:spcPct val="107000"/>
                        </a:lnSpc>
                        <a:spcAft>
                          <a:spcPts val="0"/>
                        </a:spcAft>
                      </a:pPr>
                      <a:r>
                        <a:rPr lang="en-GB" sz="1600" kern="1200">
                          <a:effectLst/>
                        </a:rPr>
                        <a:t>Inexistant safeguards in both CZ and E; limited in H and R, and intense in IRE</a:t>
                      </a:r>
                      <a:endParaRPr lang="ca-ES" sz="1050">
                        <a:effectLst/>
                        <a:latin typeface="Open Sans"/>
                        <a:ea typeface="Calibri" panose="020F0502020204030204" pitchFamily="34" charset="0"/>
                        <a:cs typeface="Times New Roman" panose="02020603050405020304" pitchFamily="18" charset="0"/>
                      </a:endParaRPr>
                    </a:p>
                  </a:txBody>
                  <a:tcPr marL="89332" marR="89332" marT="44666" marB="44666"/>
                </a:tc>
                <a:extLst>
                  <a:ext uri="{0D108BD9-81ED-4DB2-BD59-A6C34878D82A}">
                    <a16:rowId xmlns:a16="http://schemas.microsoft.com/office/drawing/2014/main" val="4077278328"/>
                  </a:ext>
                </a:extLst>
              </a:tr>
              <a:tr h="362291">
                <a:tc>
                  <a:txBody>
                    <a:bodyPr/>
                    <a:lstStyle/>
                    <a:p>
                      <a:pPr algn="l">
                        <a:lnSpc>
                          <a:spcPct val="107000"/>
                        </a:lnSpc>
                        <a:spcAft>
                          <a:spcPts val="0"/>
                        </a:spcAft>
                      </a:pPr>
                      <a:r>
                        <a:rPr lang="en-GB" sz="1600" b="1" kern="1200" dirty="0">
                          <a:effectLst/>
                        </a:rPr>
                        <a:t>Practical experience</a:t>
                      </a:r>
                      <a:endParaRPr lang="ca-ES" sz="1050" b="1" dirty="0">
                        <a:effectLst/>
                        <a:latin typeface="Open Sans"/>
                        <a:ea typeface="Calibri" panose="020F0502020204030204" pitchFamily="34" charset="0"/>
                        <a:cs typeface="Times New Roman" panose="02020603050405020304" pitchFamily="18" charset="0"/>
                      </a:endParaRPr>
                    </a:p>
                  </a:txBody>
                  <a:tcPr marL="89332" marR="89332" marT="44666" marB="44666"/>
                </a:tc>
                <a:tc>
                  <a:txBody>
                    <a:bodyPr/>
                    <a:lstStyle/>
                    <a:p>
                      <a:pPr algn="l">
                        <a:lnSpc>
                          <a:spcPct val="107000"/>
                        </a:lnSpc>
                        <a:spcAft>
                          <a:spcPts val="0"/>
                        </a:spcAft>
                      </a:pPr>
                      <a:r>
                        <a:rPr lang="en-GB" sz="1600" kern="1200" dirty="0">
                          <a:effectLst/>
                        </a:rPr>
                        <a:t>Null in R, IRE and E due to recent reforms; in CZ the practice is marginal; in H it is simply ignored</a:t>
                      </a:r>
                      <a:endParaRPr lang="ca-ES" sz="1050" dirty="0">
                        <a:effectLst/>
                        <a:latin typeface="Open Sans"/>
                        <a:ea typeface="Calibri" panose="020F0502020204030204" pitchFamily="34" charset="0"/>
                        <a:cs typeface="Times New Roman" panose="02020603050405020304" pitchFamily="18" charset="0"/>
                      </a:endParaRPr>
                    </a:p>
                  </a:txBody>
                  <a:tcPr marL="89332" marR="89332" marT="44666" marB="44666"/>
                </a:tc>
                <a:extLst>
                  <a:ext uri="{0D108BD9-81ED-4DB2-BD59-A6C34878D82A}">
                    <a16:rowId xmlns:a16="http://schemas.microsoft.com/office/drawing/2014/main" val="1752586263"/>
                  </a:ext>
                </a:extLst>
              </a:tr>
            </a:tbl>
          </a:graphicData>
        </a:graphic>
      </p:graphicFrame>
    </p:spTree>
    <p:extLst>
      <p:ext uri="{BB962C8B-B14F-4D97-AF65-F5344CB8AC3E}">
        <p14:creationId xmlns:p14="http://schemas.microsoft.com/office/powerpoint/2010/main" val="210716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3269-5336-434F-A2CF-8332128CA741}"/>
              </a:ext>
            </a:extLst>
          </p:cNvPr>
          <p:cNvSpPr>
            <a:spLocks noGrp="1"/>
          </p:cNvSpPr>
          <p:nvPr>
            <p:ph type="ctrTitle"/>
          </p:nvPr>
        </p:nvSpPr>
        <p:spPr>
          <a:xfrm>
            <a:off x="1058334" y="2235200"/>
            <a:ext cx="10253132" cy="2387600"/>
          </a:xfrm>
        </p:spPr>
        <p:txBody>
          <a:bodyPr>
            <a:normAutofit/>
          </a:bodyPr>
          <a:lstStyle/>
          <a:p>
            <a:r>
              <a:rPr lang="en-GB" sz="4000" b="1" dirty="0">
                <a:latin typeface="Open Sans"/>
                <a:ea typeface="Verdana" panose="020B0604030504040204" pitchFamily="34" charset="0"/>
              </a:rPr>
              <a:t>‘Continuing powers of attorney’ in </a:t>
            </a:r>
            <a:br>
              <a:rPr lang="en-GB" sz="4000" b="1" dirty="0">
                <a:latin typeface="Open Sans"/>
                <a:ea typeface="Verdana" panose="020B0604030504040204" pitchFamily="34" charset="0"/>
              </a:rPr>
            </a:br>
            <a:r>
              <a:rPr lang="en-GB" sz="4000" b="1" dirty="0">
                <a:latin typeface="Open Sans"/>
                <a:ea typeface="Verdana" panose="020B0604030504040204" pitchFamily="34" charset="0"/>
              </a:rPr>
              <a:t>the FL-EUR National reports</a:t>
            </a:r>
          </a:p>
        </p:txBody>
      </p:sp>
      <p:sp>
        <p:nvSpPr>
          <p:cNvPr id="7" name="Rectangle 6">
            <a:extLst>
              <a:ext uri="{FF2B5EF4-FFF2-40B4-BE49-F238E27FC236}">
                <a16:creationId xmlns:a16="http://schemas.microsoft.com/office/drawing/2014/main" id="{7A3D0F57-FA2A-4C72-A912-AC921F220011}"/>
              </a:ext>
            </a:extLst>
          </p:cNvPr>
          <p:cNvSpPr/>
          <p:nvPr/>
        </p:nvSpPr>
        <p:spPr>
          <a:xfrm>
            <a:off x="0" y="0"/>
            <a:ext cx="12192000" cy="3081867"/>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26" y="474132"/>
            <a:ext cx="2743200" cy="2142067"/>
          </a:xfrm>
          <a:prstGeom prst="rect">
            <a:avLst/>
          </a:prstGeom>
          <a:noFill/>
          <a:ln>
            <a:noFill/>
          </a:ln>
        </p:spPr>
      </p:pic>
      <p:sp>
        <p:nvSpPr>
          <p:cNvPr id="6" name="Rectangle 5">
            <a:extLst>
              <a:ext uri="{FF2B5EF4-FFF2-40B4-BE49-F238E27FC236}">
                <a16:creationId xmlns:a16="http://schemas.microsoft.com/office/drawing/2014/main" id="{E227AB6F-DA52-4FA3-A515-7E18404F728F}"/>
              </a:ext>
            </a:extLst>
          </p:cNvPr>
          <p:cNvSpPr/>
          <p:nvPr/>
        </p:nvSpPr>
        <p:spPr>
          <a:xfrm>
            <a:off x="3056467" y="956731"/>
            <a:ext cx="9254067" cy="975203"/>
          </a:xfrm>
          <a:prstGeom prst="rect">
            <a:avLst/>
          </a:prstGeom>
        </p:spPr>
        <p:txBody>
          <a:bodyPr wrap="square">
            <a:spAutoFit/>
          </a:bodyPr>
          <a:lstStyle/>
          <a:p>
            <a:pPr>
              <a:lnSpc>
                <a:spcPct val="115000"/>
              </a:lnSpc>
              <a:spcAft>
                <a:spcPts val="0"/>
              </a:spcAft>
            </a:pPr>
            <a:r>
              <a:rPr lang="en-GB" sz="2600" b="1" kern="100" dirty="0">
                <a:solidFill>
                  <a:srgbClr val="000000"/>
                </a:solidFill>
                <a:effectLst/>
                <a:latin typeface="Open Sans"/>
                <a:ea typeface="Calibri" panose="020F0502020204030204" pitchFamily="34" charset="0"/>
                <a:cs typeface="Vrinda" panose="020B0502040204020203" pitchFamily="34" charset="0"/>
              </a:rPr>
              <a:t>European pathways for supporting and protecting adults: </a:t>
            </a:r>
            <a:r>
              <a:rPr lang="en-GB" sz="2600" b="1" kern="1200" dirty="0">
                <a:solidFill>
                  <a:srgbClr val="000000"/>
                </a:solidFill>
                <a:effectLst/>
                <a:latin typeface="Open Sans"/>
                <a:ea typeface="Calibri" panose="020F0502020204030204" pitchFamily="34" charset="0"/>
                <a:cs typeface="Times New Roman" panose="02020603050405020304" pitchFamily="18" charset="0"/>
              </a:rPr>
              <a:t>First results from the FL-EUR National reports</a:t>
            </a:r>
            <a:endParaRPr lang="ca-ES" sz="26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94582D43-9835-4ECB-8BE1-38F7E09EAFAD}"/>
              </a:ext>
            </a:extLst>
          </p:cNvPr>
          <p:cNvSpPr/>
          <p:nvPr/>
        </p:nvSpPr>
        <p:spPr>
          <a:xfrm>
            <a:off x="3784601" y="4926066"/>
            <a:ext cx="4334933"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628CA6"/>
                </a:solidFill>
                <a:latin typeface="Open Sans"/>
              </a:rPr>
              <a:t>Katrine Kjærheim Fredwall</a:t>
            </a:r>
          </a:p>
        </p:txBody>
      </p:sp>
    </p:spTree>
    <p:extLst>
      <p:ext uri="{BB962C8B-B14F-4D97-AF65-F5344CB8AC3E}">
        <p14:creationId xmlns:p14="http://schemas.microsoft.com/office/powerpoint/2010/main" val="90979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5" name="Rectangle 2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193930B-6D20-B023-FCCA-5422488E4F28}"/>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3000" b="1" dirty="0">
                <a:latin typeface="Open Sans" panose="020B0606030504020204" pitchFamily="34" charset="0"/>
                <a:ea typeface="Open Sans" panose="020B0606030504020204" pitchFamily="34" charset="0"/>
                <a:cs typeface="Open Sans" panose="020B0606030504020204" pitchFamily="34" charset="0"/>
              </a:rPr>
              <a:t>Continuing power of Attorney (CPA)</a:t>
            </a:r>
          </a:p>
        </p:txBody>
      </p:sp>
      <p:sp>
        <p:nvSpPr>
          <p:cNvPr id="7" name="TextBox 6">
            <a:extLst>
              <a:ext uri="{FF2B5EF4-FFF2-40B4-BE49-F238E27FC236}">
                <a16:creationId xmlns:a16="http://schemas.microsoft.com/office/drawing/2014/main" id="{1F555F3F-CE23-18B6-8B2C-C5516B7E2E08}"/>
              </a:ext>
            </a:extLst>
          </p:cNvPr>
          <p:cNvSpPr txBox="1"/>
          <p:nvPr/>
        </p:nvSpPr>
        <p:spPr>
          <a:xfrm>
            <a:off x="761802" y="2743200"/>
            <a:ext cx="4646905" cy="36131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‘A mandate given by an adult with the purpose that it shall either be effective immediately, or enter into force in the future, and shall remain in force in the event of the granter’s incapacity’ (Rec 2009(11) – Pr. 2-1)</a:t>
            </a:r>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r>
              <a:rPr lang="en-US" sz="2000" dirty="0"/>
              <a:t>Should the definition also include the existence of safeguards (to apply (better) with CRPD)?</a:t>
            </a:r>
          </a:p>
          <a:p>
            <a:pPr indent="-228600">
              <a:lnSpc>
                <a:spcPct val="90000"/>
              </a:lnSpc>
              <a:spcAft>
                <a:spcPts val="600"/>
              </a:spcAft>
              <a:buFont typeface="Arial" panose="020B0604020202020204" pitchFamily="34" charset="0"/>
              <a:buChar char="•"/>
            </a:pPr>
            <a:endParaRPr lang="en-US" sz="2000" b="1" dirty="0"/>
          </a:p>
        </p:txBody>
      </p:sp>
      <p:pic>
        <p:nvPicPr>
          <p:cNvPr id="8" name="Picture 7" descr="Pen placed on top of a signature line">
            <a:extLst>
              <a:ext uri="{FF2B5EF4-FFF2-40B4-BE49-F238E27FC236}">
                <a16:creationId xmlns:a16="http://schemas.microsoft.com/office/drawing/2014/main" id="{7B2E6AFE-D058-34A8-2428-E3BFE793A6CD}"/>
              </a:ext>
            </a:extLst>
          </p:cNvPr>
          <p:cNvPicPr>
            <a:picLocks noChangeAspect="1"/>
          </p:cNvPicPr>
          <p:nvPr/>
        </p:nvPicPr>
        <p:blipFill rotWithShape="1">
          <a:blip r:embed="rId3"/>
          <a:srcRect l="20301" r="20298" b="-2"/>
          <a:stretch/>
        </p:blipFill>
        <p:spPr>
          <a:xfrm>
            <a:off x="6096000" y="1"/>
            <a:ext cx="6102825" cy="6858000"/>
          </a:xfrm>
          <a:prstGeom prst="rect">
            <a:avLst/>
          </a:prstGeom>
        </p:spPr>
      </p:pic>
    </p:spTree>
    <p:extLst>
      <p:ext uri="{BB962C8B-B14F-4D97-AF65-F5344CB8AC3E}">
        <p14:creationId xmlns:p14="http://schemas.microsoft.com/office/powerpoint/2010/main" val="376655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488F65-AF96-2726-A6DB-9248F60FD76D}"/>
              </a:ext>
            </a:extLst>
          </p:cNvPr>
          <p:cNvSpPr>
            <a:spLocks noGrp="1"/>
          </p:cNvSpPr>
          <p:nvPr>
            <p:ph type="title"/>
          </p:nvPr>
        </p:nvSpPr>
        <p:spPr>
          <a:xfrm>
            <a:off x="419879" y="365126"/>
            <a:ext cx="11234056" cy="773210"/>
          </a:xfrm>
        </p:spPr>
        <p:txBody>
          <a:bodyPr/>
          <a:lstStyle/>
          <a:p>
            <a:r>
              <a:rPr lang="nb-NO" b="1" dirty="0" err="1"/>
              <a:t>Continuing</a:t>
            </a:r>
            <a:r>
              <a:rPr lang="nb-NO" b="1" dirty="0"/>
              <a:t> Powers of </a:t>
            </a:r>
            <a:r>
              <a:rPr lang="nb-NO" b="1" dirty="0" err="1"/>
              <a:t>attorneys</a:t>
            </a:r>
            <a:r>
              <a:rPr lang="nb-NO" b="1" dirty="0"/>
              <a:t> (CPAs) in Europe</a:t>
            </a:r>
          </a:p>
        </p:txBody>
      </p:sp>
      <p:sp>
        <p:nvSpPr>
          <p:cNvPr id="5" name="Content Placeholder 4">
            <a:extLst>
              <a:ext uri="{FF2B5EF4-FFF2-40B4-BE49-F238E27FC236}">
                <a16:creationId xmlns:a16="http://schemas.microsoft.com/office/drawing/2014/main" id="{3DFBE8A4-6452-A4C2-A778-79F6D6C3A081}"/>
              </a:ext>
            </a:extLst>
          </p:cNvPr>
          <p:cNvSpPr>
            <a:spLocks noGrp="1"/>
          </p:cNvSpPr>
          <p:nvPr>
            <p:ph sz="half" idx="1"/>
          </p:nvPr>
        </p:nvSpPr>
        <p:spPr>
          <a:xfrm>
            <a:off x="606490" y="1278294"/>
            <a:ext cx="4345510" cy="4898670"/>
          </a:xfrm>
        </p:spPr>
        <p:txBody>
          <a:bodyPr>
            <a:normAutofit fontScale="92500" lnSpcReduction="20000"/>
          </a:bodyPr>
          <a:lstStyle/>
          <a:p>
            <a:r>
              <a:rPr lang="en-US" dirty="0"/>
              <a:t>26 jurisdictions assessed</a:t>
            </a:r>
          </a:p>
          <a:p>
            <a:r>
              <a:rPr lang="en-US" dirty="0"/>
              <a:t>CPAs more common in western parts of Europe.</a:t>
            </a:r>
          </a:p>
          <a:p>
            <a:r>
              <a:rPr lang="en-US" dirty="0"/>
              <a:t>CPA in the 20 </a:t>
            </a:r>
            <a:r>
              <a:rPr lang="en-US" dirty="0" err="1"/>
              <a:t>coloured</a:t>
            </a:r>
            <a:r>
              <a:rPr lang="en-US" dirty="0"/>
              <a:t> states</a:t>
            </a:r>
          </a:p>
          <a:p>
            <a:pPr lvl="1"/>
            <a:r>
              <a:rPr lang="en-US" u="sng" dirty="0">
                <a:solidFill>
                  <a:srgbClr val="C00000"/>
                </a:solidFill>
              </a:rPr>
              <a:t>Red: </a:t>
            </a:r>
            <a:r>
              <a:rPr lang="en-US" dirty="0"/>
              <a:t>States (15) with comprehensive regulations on CPAs </a:t>
            </a:r>
          </a:p>
          <a:p>
            <a:pPr lvl="1"/>
            <a:r>
              <a:rPr lang="en-US" u="sng" dirty="0">
                <a:solidFill>
                  <a:schemeClr val="accent5">
                    <a:lumMod val="75000"/>
                  </a:schemeClr>
                </a:solidFill>
              </a:rPr>
              <a:t>Orange: </a:t>
            </a:r>
            <a:r>
              <a:rPr lang="en-US" dirty="0"/>
              <a:t>comprehensive regulations, but lacking data</a:t>
            </a:r>
          </a:p>
          <a:p>
            <a:pPr lvl="1"/>
            <a:r>
              <a:rPr lang="en-US" u="sng" dirty="0">
                <a:solidFill>
                  <a:schemeClr val="accent1">
                    <a:lumMod val="75000"/>
                  </a:schemeClr>
                </a:solidFill>
              </a:rPr>
              <a:t>Green: </a:t>
            </a:r>
            <a:r>
              <a:rPr lang="en-US" dirty="0"/>
              <a:t>Limited CPAs related to medical issues etc.</a:t>
            </a:r>
          </a:p>
          <a:p>
            <a:pPr lvl="1"/>
            <a:r>
              <a:rPr lang="en-US" u="sng" dirty="0"/>
              <a:t>White</a:t>
            </a:r>
            <a:r>
              <a:rPr lang="en-US" dirty="0"/>
              <a:t>, assessed to be without regulations on CPAs, but often OPAs.</a:t>
            </a:r>
          </a:p>
          <a:p>
            <a:r>
              <a:rPr lang="en-US" dirty="0"/>
              <a:t>The further analyze is based on the 15 red states</a:t>
            </a:r>
          </a:p>
          <a:p>
            <a:endParaRPr lang="nb-NO" dirty="0"/>
          </a:p>
        </p:txBody>
      </p:sp>
      <p:pic>
        <p:nvPicPr>
          <p:cNvPr id="8" name="Content Placeholder 7">
            <a:extLst>
              <a:ext uri="{FF2B5EF4-FFF2-40B4-BE49-F238E27FC236}">
                <a16:creationId xmlns:a16="http://schemas.microsoft.com/office/drawing/2014/main" id="{9F9503B3-4CCD-2917-8DF0-A19340BE5F86}"/>
              </a:ext>
            </a:extLst>
          </p:cNvPr>
          <p:cNvPicPr>
            <a:picLocks noGrp="1" noChangeAspect="1"/>
          </p:cNvPicPr>
          <p:nvPr>
            <p:ph sz="half" idx="2"/>
          </p:nvPr>
        </p:nvPicPr>
        <p:blipFill>
          <a:blip r:embed="rId3"/>
          <a:stretch>
            <a:fillRect/>
          </a:stretch>
        </p:blipFill>
        <p:spPr>
          <a:xfrm>
            <a:off x="4952000" y="1278293"/>
            <a:ext cx="7240000" cy="4986497"/>
          </a:xfrm>
        </p:spPr>
      </p:pic>
    </p:spTree>
    <p:extLst>
      <p:ext uri="{BB962C8B-B14F-4D97-AF65-F5344CB8AC3E}">
        <p14:creationId xmlns:p14="http://schemas.microsoft.com/office/powerpoint/2010/main" val="2349692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BB2F-5396-AF75-2B53-AC88FB165AD7}"/>
              </a:ext>
            </a:extLst>
          </p:cNvPr>
          <p:cNvSpPr>
            <a:spLocks noGrp="1"/>
          </p:cNvSpPr>
          <p:nvPr>
            <p:ph type="title"/>
          </p:nvPr>
        </p:nvSpPr>
        <p:spPr>
          <a:xfrm>
            <a:off x="839788" y="457200"/>
            <a:ext cx="4970462" cy="1085850"/>
          </a:xfrm>
        </p:spPr>
        <p:txBody>
          <a:bodyPr/>
          <a:lstStyle/>
          <a:p>
            <a:r>
              <a:rPr lang="nb-NO" b="1" dirty="0" err="1"/>
              <a:t>What</a:t>
            </a:r>
            <a:r>
              <a:rPr lang="nb-NO" b="1" dirty="0"/>
              <a:t> matters </a:t>
            </a:r>
            <a:r>
              <a:rPr lang="nb-NO" b="1" dirty="0" err="1"/>
              <a:t>could</a:t>
            </a:r>
            <a:r>
              <a:rPr lang="nb-NO" b="1" dirty="0"/>
              <a:t> be </a:t>
            </a:r>
            <a:r>
              <a:rPr lang="nb-NO" b="1" dirty="0" err="1"/>
              <a:t>covered</a:t>
            </a:r>
            <a:r>
              <a:rPr lang="nb-NO" b="1" dirty="0"/>
              <a:t> by the CPA?</a:t>
            </a:r>
          </a:p>
        </p:txBody>
      </p:sp>
      <p:graphicFrame>
        <p:nvGraphicFramePr>
          <p:cNvPr id="7" name="Content Placeholder 6">
            <a:extLst>
              <a:ext uri="{FF2B5EF4-FFF2-40B4-BE49-F238E27FC236}">
                <a16:creationId xmlns:a16="http://schemas.microsoft.com/office/drawing/2014/main" id="{87CF3924-1DAD-E83A-7AE8-42B6EDF4309B}"/>
              </a:ext>
            </a:extLst>
          </p:cNvPr>
          <p:cNvGraphicFramePr>
            <a:graphicFrameLocks noGrp="1"/>
          </p:cNvGraphicFramePr>
          <p:nvPr>
            <p:ph idx="1"/>
            <p:extLst>
              <p:ext uri="{D42A27DB-BD31-4B8C-83A1-F6EECF244321}">
                <p14:modId xmlns:p14="http://schemas.microsoft.com/office/powerpoint/2010/main" val="2745743876"/>
              </p:ext>
            </p:extLst>
          </p:nvPr>
        </p:nvGraphicFramePr>
        <p:xfrm>
          <a:off x="5876924" y="987425"/>
          <a:ext cx="6124575" cy="52895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664E2465-2A8E-876F-3803-A06E7F253AE9}"/>
              </a:ext>
            </a:extLst>
          </p:cNvPr>
          <p:cNvSpPr>
            <a:spLocks noGrp="1"/>
          </p:cNvSpPr>
          <p:nvPr>
            <p:ph type="body" sz="half" idx="2"/>
          </p:nvPr>
        </p:nvSpPr>
        <p:spPr>
          <a:xfrm>
            <a:off x="839788" y="1704975"/>
            <a:ext cx="5160962" cy="4991099"/>
          </a:xfrm>
        </p:spPr>
        <p:txBody>
          <a:bodyPr>
            <a:normAutofit fontScale="92500" lnSpcReduction="10000"/>
          </a:bodyPr>
          <a:lstStyle/>
          <a:p>
            <a:pPr marL="285750" indent="-285750">
              <a:buFont typeface="Wingdings" panose="05000000000000000000" pitchFamily="2" charset="2"/>
              <a:buChar char="§"/>
            </a:pPr>
            <a:r>
              <a:rPr lang="nb-NO" sz="2400" dirty="0"/>
              <a:t>8 </a:t>
            </a:r>
            <a:r>
              <a:rPr lang="nb-NO" sz="2400" dirty="0" err="1"/>
              <a:t>states</a:t>
            </a:r>
            <a:r>
              <a:rPr lang="nb-NO" sz="2400" dirty="0"/>
              <a:t> </a:t>
            </a:r>
            <a:r>
              <a:rPr lang="nb-NO" sz="2400" dirty="0" err="1"/>
              <a:t>allow</a:t>
            </a:r>
            <a:r>
              <a:rPr lang="nb-NO" sz="2400" dirty="0"/>
              <a:t> </a:t>
            </a:r>
            <a:r>
              <a:rPr lang="nb-NO" sz="2400" u="sng" dirty="0" err="1"/>
              <a:t>property</a:t>
            </a:r>
            <a:r>
              <a:rPr lang="nb-NO" sz="2400" u="sng" dirty="0"/>
              <a:t> and </a:t>
            </a:r>
            <a:r>
              <a:rPr lang="nb-NO" sz="2400" u="sng" dirty="0" err="1"/>
              <a:t>financial</a:t>
            </a:r>
            <a:r>
              <a:rPr lang="nb-NO" sz="2400" dirty="0"/>
              <a:t> </a:t>
            </a:r>
            <a:r>
              <a:rPr lang="nb-NO" sz="2400" dirty="0">
                <a:solidFill>
                  <a:srgbClr val="C00000"/>
                </a:solidFill>
              </a:rPr>
              <a:t>and </a:t>
            </a:r>
            <a:r>
              <a:rPr lang="nb-NO" sz="2400" u="sng" dirty="0"/>
              <a:t>personal and </a:t>
            </a:r>
            <a:r>
              <a:rPr lang="nb-NO" sz="2400" u="sng" dirty="0" err="1"/>
              <a:t>family</a:t>
            </a:r>
            <a:r>
              <a:rPr lang="nb-NO" sz="2400" u="sng" dirty="0"/>
              <a:t> </a:t>
            </a:r>
            <a:r>
              <a:rPr lang="nb-NO" sz="2400" dirty="0"/>
              <a:t>matters.</a:t>
            </a:r>
          </a:p>
          <a:p>
            <a:pPr marL="742950" lvl="1" indent="-285750">
              <a:buFont typeface="Wingdings" panose="05000000000000000000" pitchFamily="2" charset="2"/>
              <a:buChar char="§"/>
            </a:pPr>
            <a:r>
              <a:rPr lang="en-US" sz="2200" dirty="0"/>
              <a:t>Highly personal matters as making a will are usually exempted. </a:t>
            </a:r>
          </a:p>
          <a:p>
            <a:pPr marL="742950" lvl="1" indent="-285750">
              <a:buFont typeface="Wingdings" panose="05000000000000000000" pitchFamily="2" charset="2"/>
              <a:buChar char="§"/>
            </a:pPr>
            <a:endParaRPr lang="nb-NO" sz="2200" dirty="0"/>
          </a:p>
          <a:p>
            <a:pPr marL="285750" indent="-285750">
              <a:buFont typeface="Wingdings" panose="05000000000000000000" pitchFamily="2" charset="2"/>
              <a:buChar char="§"/>
            </a:pPr>
            <a:r>
              <a:rPr lang="nb-NO" sz="2400" dirty="0"/>
              <a:t>7 </a:t>
            </a:r>
            <a:r>
              <a:rPr lang="nb-NO" sz="2400" dirty="0" err="1"/>
              <a:t>states</a:t>
            </a:r>
            <a:r>
              <a:rPr lang="nb-NO" sz="2400" dirty="0"/>
              <a:t> </a:t>
            </a:r>
            <a:r>
              <a:rPr lang="nb-NO" sz="2400" dirty="0" err="1"/>
              <a:t>allow</a:t>
            </a:r>
            <a:r>
              <a:rPr lang="nb-NO" sz="2400" dirty="0"/>
              <a:t> </a:t>
            </a:r>
            <a:r>
              <a:rPr lang="nb-NO" sz="2400" u="sng" dirty="0"/>
              <a:t>all matters – </a:t>
            </a:r>
            <a:r>
              <a:rPr lang="nb-NO" sz="2400" u="sng" dirty="0" err="1"/>
              <a:t>also</a:t>
            </a:r>
            <a:r>
              <a:rPr lang="nb-NO" sz="2400" u="sng" dirty="0"/>
              <a:t> </a:t>
            </a:r>
            <a:r>
              <a:rPr lang="nb-NO" sz="2400" u="sng" dirty="0" err="1"/>
              <a:t>including</a:t>
            </a:r>
            <a:r>
              <a:rPr lang="nb-NO" sz="2400" u="sng" dirty="0"/>
              <a:t> </a:t>
            </a:r>
            <a:r>
              <a:rPr lang="nb-NO" sz="2400" u="sng" dirty="0" err="1"/>
              <a:t>instructions</a:t>
            </a:r>
            <a:r>
              <a:rPr lang="nb-NO" sz="2400" u="sng" dirty="0"/>
              <a:t> </a:t>
            </a:r>
            <a:r>
              <a:rPr lang="nb-NO" sz="2400" u="sng" dirty="0" err="1"/>
              <a:t>related</a:t>
            </a:r>
            <a:r>
              <a:rPr lang="nb-NO" sz="2400" u="sng" dirty="0"/>
              <a:t> to </a:t>
            </a:r>
            <a:r>
              <a:rPr lang="nb-NO" sz="2400" u="sng" dirty="0" err="1"/>
              <a:t>medical</a:t>
            </a:r>
            <a:r>
              <a:rPr lang="nb-NO" sz="2400" u="sng" dirty="0"/>
              <a:t> </a:t>
            </a:r>
            <a:r>
              <a:rPr lang="nb-NO" sz="2400" u="sng" dirty="0" err="1"/>
              <a:t>treatment</a:t>
            </a:r>
            <a:endParaRPr lang="nb-NO" sz="2400" u="sng" dirty="0"/>
          </a:p>
          <a:p>
            <a:pPr marL="742950" lvl="1" indent="-285750">
              <a:buFont typeface="Wingdings" panose="05000000000000000000" pitchFamily="2" charset="2"/>
              <a:buChar char="§"/>
            </a:pPr>
            <a:r>
              <a:rPr lang="nb-NO" sz="1700" dirty="0" err="1"/>
              <a:t>Austria</a:t>
            </a:r>
            <a:endParaRPr lang="nb-NO" sz="1700" dirty="0"/>
          </a:p>
          <a:p>
            <a:pPr marL="742950" lvl="1" indent="-285750">
              <a:buFont typeface="Wingdings" panose="05000000000000000000" pitchFamily="2" charset="2"/>
              <a:buChar char="§"/>
            </a:pPr>
            <a:r>
              <a:rPr lang="nb-NO" sz="1700" dirty="0" err="1"/>
              <a:t>Belgium</a:t>
            </a:r>
            <a:endParaRPr lang="nb-NO" sz="1700" dirty="0"/>
          </a:p>
          <a:p>
            <a:pPr marL="742950" lvl="1" indent="-285750">
              <a:buFont typeface="Wingdings" panose="05000000000000000000" pitchFamily="2" charset="2"/>
              <a:buChar char="§"/>
            </a:pPr>
            <a:r>
              <a:rPr lang="nb-NO" sz="1700" dirty="0"/>
              <a:t>England/Wales</a:t>
            </a:r>
          </a:p>
          <a:p>
            <a:pPr marL="742950" lvl="1" indent="-285750">
              <a:buFont typeface="Wingdings" panose="05000000000000000000" pitchFamily="2" charset="2"/>
              <a:buChar char="§"/>
            </a:pPr>
            <a:r>
              <a:rPr lang="nb-NO" sz="1700" dirty="0"/>
              <a:t>Germany</a:t>
            </a:r>
          </a:p>
          <a:p>
            <a:pPr marL="742950" lvl="1" indent="-285750">
              <a:buFont typeface="Wingdings" panose="05000000000000000000" pitchFamily="2" charset="2"/>
              <a:buChar char="§"/>
            </a:pPr>
            <a:r>
              <a:rPr lang="nb-NO" sz="1700" dirty="0"/>
              <a:t>The </a:t>
            </a:r>
            <a:r>
              <a:rPr lang="nb-NO" sz="1700" dirty="0" err="1"/>
              <a:t>Netherlands</a:t>
            </a:r>
            <a:endParaRPr lang="nb-NO" sz="1700" dirty="0"/>
          </a:p>
          <a:p>
            <a:pPr marL="742950" lvl="1" indent="-285750">
              <a:buFont typeface="Wingdings" panose="05000000000000000000" pitchFamily="2" charset="2"/>
              <a:buChar char="§"/>
            </a:pPr>
            <a:r>
              <a:rPr lang="nb-NO" sz="1700" dirty="0"/>
              <a:t>Portugal</a:t>
            </a:r>
          </a:p>
          <a:p>
            <a:pPr marL="742950" lvl="1" indent="-285750">
              <a:buFont typeface="Wingdings" panose="05000000000000000000" pitchFamily="2" charset="2"/>
              <a:buChar char="§"/>
            </a:pPr>
            <a:r>
              <a:rPr lang="en-US" sz="1700" dirty="0"/>
              <a:t>Spain</a:t>
            </a:r>
          </a:p>
          <a:p>
            <a:pPr marL="285750" indent="-285750">
              <a:buFont typeface="Wingdings" panose="05000000000000000000" pitchFamily="2" charset="2"/>
              <a:buChar char="§"/>
            </a:pPr>
            <a:endParaRPr lang="nb-NO" sz="1800" dirty="0"/>
          </a:p>
          <a:p>
            <a:pPr marL="285750" indent="-285750">
              <a:buFont typeface="Wingdings" panose="05000000000000000000" pitchFamily="2" charset="2"/>
              <a:buChar char="§"/>
            </a:pPr>
            <a:r>
              <a:rPr lang="nb-NO" sz="1800" i="1" dirty="0"/>
              <a:t>Cf. Rec2009(11) </a:t>
            </a:r>
            <a:r>
              <a:rPr lang="nb-NO" sz="1800" i="1" dirty="0" err="1"/>
              <a:t>principle</a:t>
            </a:r>
            <a:r>
              <a:rPr lang="nb-NO" sz="1800" i="1" dirty="0"/>
              <a:t> 3</a:t>
            </a:r>
          </a:p>
          <a:p>
            <a:pPr marL="742950" lvl="1" indent="-285750">
              <a:buFont typeface="Wingdings" panose="05000000000000000000" pitchFamily="2" charset="2"/>
              <a:buChar char="§"/>
            </a:pPr>
            <a:endParaRPr lang="nb-NO" sz="2200" u="sng" dirty="0"/>
          </a:p>
          <a:p>
            <a:pPr marL="800100" lvl="1" indent="-342900">
              <a:buAutoNum type="arabicPeriod"/>
            </a:pPr>
            <a:endParaRPr lang="nb-NO" dirty="0"/>
          </a:p>
        </p:txBody>
      </p:sp>
    </p:spTree>
    <p:extLst>
      <p:ext uri="{BB962C8B-B14F-4D97-AF65-F5344CB8AC3E}">
        <p14:creationId xmlns:p14="http://schemas.microsoft.com/office/powerpoint/2010/main" val="2977674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B21E-E85E-B986-43B7-31CF8F211FFD}"/>
              </a:ext>
            </a:extLst>
          </p:cNvPr>
          <p:cNvSpPr>
            <a:spLocks noGrp="1"/>
          </p:cNvSpPr>
          <p:nvPr>
            <p:ph type="title"/>
          </p:nvPr>
        </p:nvSpPr>
        <p:spPr/>
        <p:txBody>
          <a:bodyPr>
            <a:normAutofit fontScale="90000"/>
          </a:bodyPr>
          <a:lstStyle/>
          <a:p>
            <a:r>
              <a:rPr lang="nb-NO" b="1" dirty="0"/>
              <a:t>To </a:t>
            </a:r>
            <a:r>
              <a:rPr lang="nb-NO" b="1" dirty="0" err="1"/>
              <a:t>what</a:t>
            </a:r>
            <a:r>
              <a:rPr lang="nb-NO" b="1" dirty="0"/>
              <a:t> </a:t>
            </a:r>
            <a:r>
              <a:rPr lang="nb-NO" b="1" dirty="0" err="1"/>
              <a:t>extent</a:t>
            </a:r>
            <a:r>
              <a:rPr lang="nb-NO" b="1" dirty="0"/>
              <a:t> </a:t>
            </a:r>
            <a:r>
              <a:rPr lang="nb-NO" b="1" dirty="0" err="1"/>
              <a:t>are</a:t>
            </a:r>
            <a:r>
              <a:rPr lang="nb-NO" b="1" dirty="0"/>
              <a:t> the CPA and the </a:t>
            </a:r>
            <a:r>
              <a:rPr lang="nb-NO" b="1" dirty="0" err="1"/>
              <a:t>wishes</a:t>
            </a:r>
            <a:r>
              <a:rPr lang="nb-NO" b="1" dirty="0"/>
              <a:t> </a:t>
            </a:r>
            <a:r>
              <a:rPr lang="nb-NO" b="1" dirty="0" err="1"/>
              <a:t>expressed</a:t>
            </a:r>
            <a:r>
              <a:rPr lang="nb-NO" b="1" dirty="0"/>
              <a:t> </a:t>
            </a:r>
            <a:r>
              <a:rPr lang="nb-NO" b="1" dirty="0" err="1"/>
              <a:t>within</a:t>
            </a:r>
            <a:r>
              <a:rPr lang="nb-NO" b="1" dirty="0"/>
              <a:t> it </a:t>
            </a:r>
            <a:r>
              <a:rPr lang="nb-NO" b="1" dirty="0" err="1"/>
              <a:t>legally</a:t>
            </a:r>
            <a:r>
              <a:rPr lang="nb-NO" b="1" dirty="0"/>
              <a:t> binding?</a:t>
            </a:r>
          </a:p>
        </p:txBody>
      </p:sp>
      <p:graphicFrame>
        <p:nvGraphicFramePr>
          <p:cNvPr id="7" name="Content Placeholder 6">
            <a:extLst>
              <a:ext uri="{FF2B5EF4-FFF2-40B4-BE49-F238E27FC236}">
                <a16:creationId xmlns:a16="http://schemas.microsoft.com/office/drawing/2014/main" id="{BDBD2FD5-1CF1-6BA0-7C15-671886AE7D78}"/>
              </a:ext>
            </a:extLst>
          </p:cNvPr>
          <p:cNvGraphicFramePr>
            <a:graphicFrameLocks noGrp="1"/>
          </p:cNvGraphicFramePr>
          <p:nvPr>
            <p:ph idx="1"/>
            <p:extLst>
              <p:ext uri="{D42A27DB-BD31-4B8C-83A1-F6EECF244321}">
                <p14:modId xmlns:p14="http://schemas.microsoft.com/office/powerpoint/2010/main" val="2102237064"/>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AF71A00D-B608-87CB-C70A-3037840C9849}"/>
              </a:ext>
            </a:extLst>
          </p:cNvPr>
          <p:cNvSpPr>
            <a:spLocks noGrp="1"/>
          </p:cNvSpPr>
          <p:nvPr>
            <p:ph type="body" sz="half" idx="2"/>
          </p:nvPr>
        </p:nvSpPr>
        <p:spPr/>
        <p:txBody>
          <a:bodyPr/>
          <a:lstStyle/>
          <a:p>
            <a:r>
              <a:rPr lang="en-US" sz="2000" dirty="0"/>
              <a:t>The dominant answer is:</a:t>
            </a:r>
          </a:p>
          <a:p>
            <a:r>
              <a:rPr lang="en-US" sz="2000" dirty="0"/>
              <a:t> «Yes», the CPA is legally binding.</a:t>
            </a:r>
          </a:p>
          <a:p>
            <a:endParaRPr lang="en-US" sz="2000" dirty="0"/>
          </a:p>
          <a:p>
            <a:r>
              <a:rPr lang="en-US" sz="2000" dirty="0"/>
              <a:t>12 out of 15 states have confirmed that the measure is of a binding nature. </a:t>
            </a:r>
          </a:p>
          <a:p>
            <a:r>
              <a:rPr lang="en-US" sz="2000" dirty="0"/>
              <a:t>The Netherlands has claimed that the CPA are not legally binding, and England/Wales has given a more «nuanced» answer. Denmark has not answered. </a:t>
            </a:r>
          </a:p>
          <a:p>
            <a:endParaRPr lang="en-US" dirty="0"/>
          </a:p>
        </p:txBody>
      </p:sp>
    </p:spTree>
    <p:extLst>
      <p:ext uri="{BB962C8B-B14F-4D97-AF65-F5344CB8AC3E}">
        <p14:creationId xmlns:p14="http://schemas.microsoft.com/office/powerpoint/2010/main" val="38675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1D81-5938-C66C-5A07-C60BEA1AA71C}"/>
              </a:ext>
            </a:extLst>
          </p:cNvPr>
          <p:cNvSpPr>
            <a:spLocks noGrp="1"/>
          </p:cNvSpPr>
          <p:nvPr>
            <p:ph type="title"/>
          </p:nvPr>
        </p:nvSpPr>
        <p:spPr/>
        <p:txBody>
          <a:bodyPr/>
          <a:lstStyle/>
          <a:p>
            <a:r>
              <a:rPr lang="nb-NO" b="1" dirty="0"/>
              <a:t>… </a:t>
            </a:r>
            <a:r>
              <a:rPr lang="nb-NO" b="1" dirty="0" err="1"/>
              <a:t>affects</a:t>
            </a:r>
            <a:r>
              <a:rPr lang="nb-NO" b="1" dirty="0"/>
              <a:t> the legal </a:t>
            </a:r>
            <a:r>
              <a:rPr lang="nb-NO" b="1" dirty="0" err="1"/>
              <a:t>capacity</a:t>
            </a:r>
            <a:r>
              <a:rPr lang="nb-NO" b="1" dirty="0"/>
              <a:t> of the </a:t>
            </a:r>
            <a:r>
              <a:rPr lang="nb-NO" b="1" dirty="0" err="1"/>
              <a:t>grantor</a:t>
            </a:r>
            <a:r>
              <a:rPr lang="nb-NO" b="1" dirty="0"/>
              <a:t>?</a:t>
            </a:r>
          </a:p>
        </p:txBody>
      </p:sp>
      <p:graphicFrame>
        <p:nvGraphicFramePr>
          <p:cNvPr id="7" name="Content Placeholder 6">
            <a:extLst>
              <a:ext uri="{FF2B5EF4-FFF2-40B4-BE49-F238E27FC236}">
                <a16:creationId xmlns:a16="http://schemas.microsoft.com/office/drawing/2014/main" id="{AB72C2CC-B2A9-998E-C4A3-2C53E0193F02}"/>
              </a:ext>
            </a:extLst>
          </p:cNvPr>
          <p:cNvGraphicFramePr>
            <a:graphicFrameLocks noGrp="1"/>
          </p:cNvGraphicFramePr>
          <p:nvPr>
            <p:ph idx="1"/>
            <p:extLst>
              <p:ext uri="{D42A27DB-BD31-4B8C-83A1-F6EECF244321}">
                <p14:modId xmlns:p14="http://schemas.microsoft.com/office/powerpoint/2010/main" val="1147446389"/>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7E63BB73-06AE-C7C6-F33F-DDCE7680A075}"/>
              </a:ext>
            </a:extLst>
          </p:cNvPr>
          <p:cNvSpPr>
            <a:spLocks noGrp="1"/>
          </p:cNvSpPr>
          <p:nvPr>
            <p:ph type="body" sz="half" idx="2"/>
          </p:nvPr>
        </p:nvSpPr>
        <p:spPr/>
        <p:txBody>
          <a:bodyPr>
            <a:normAutofit fontScale="92500" lnSpcReduction="10000"/>
          </a:bodyPr>
          <a:lstStyle/>
          <a:p>
            <a:endParaRPr lang="nb-NO" dirty="0"/>
          </a:p>
          <a:p>
            <a:pPr marL="285750" indent="-285750">
              <a:buFont typeface="Wingdings" panose="05000000000000000000" pitchFamily="2" charset="2"/>
              <a:buChar char="§"/>
            </a:pPr>
            <a:r>
              <a:rPr lang="nb-NO" sz="2400" b="1" dirty="0" err="1"/>
              <a:t>Common</a:t>
            </a:r>
            <a:r>
              <a:rPr lang="nb-NO" sz="2400" b="1" dirty="0"/>
              <a:t> </a:t>
            </a:r>
            <a:r>
              <a:rPr lang="nb-NO" sz="2400" b="1" dirty="0" err="1"/>
              <a:t>core</a:t>
            </a:r>
            <a:r>
              <a:rPr lang="nb-NO" sz="2400" dirty="0"/>
              <a:t>: (10/15):</a:t>
            </a:r>
          </a:p>
          <a:p>
            <a:r>
              <a:rPr lang="nb-NO" sz="2400" dirty="0"/>
              <a:t>The </a:t>
            </a:r>
            <a:r>
              <a:rPr lang="nb-NO" sz="2400" dirty="0" err="1"/>
              <a:t>entry</a:t>
            </a:r>
            <a:r>
              <a:rPr lang="nb-NO" sz="2400" dirty="0"/>
              <a:t> </a:t>
            </a:r>
            <a:r>
              <a:rPr lang="nb-NO" sz="2400" dirty="0" err="1"/>
              <a:t>into</a:t>
            </a:r>
            <a:r>
              <a:rPr lang="nb-NO" sz="2400" dirty="0"/>
              <a:t> force of the CPA do not </a:t>
            </a:r>
            <a:r>
              <a:rPr lang="nb-NO" sz="2400" dirty="0" err="1"/>
              <a:t>affect</a:t>
            </a:r>
            <a:r>
              <a:rPr lang="nb-NO" sz="2400" dirty="0"/>
              <a:t> the legal </a:t>
            </a:r>
            <a:r>
              <a:rPr lang="nb-NO" sz="2400" dirty="0" err="1"/>
              <a:t>capacity</a:t>
            </a:r>
            <a:r>
              <a:rPr lang="nb-NO" sz="2400" dirty="0"/>
              <a:t> of the </a:t>
            </a:r>
            <a:r>
              <a:rPr lang="nb-NO" sz="2400" dirty="0" err="1"/>
              <a:t>grantor</a:t>
            </a:r>
            <a:endParaRPr lang="nb-NO" sz="2400" dirty="0"/>
          </a:p>
          <a:p>
            <a:pPr marL="285750" indent="-285750">
              <a:buFont typeface="Wingdings" panose="05000000000000000000" pitchFamily="2" charset="2"/>
              <a:buChar char="§"/>
            </a:pPr>
            <a:endParaRPr lang="nb-NO" dirty="0"/>
          </a:p>
          <a:p>
            <a:pPr marL="285750" indent="-285750">
              <a:buFont typeface="Wingdings" panose="05000000000000000000" pitchFamily="2" charset="2"/>
              <a:buChar char="§"/>
            </a:pPr>
            <a:r>
              <a:rPr lang="nb-NO" sz="2000" dirty="0"/>
              <a:t>2 </a:t>
            </a:r>
            <a:r>
              <a:rPr lang="nb-NO" sz="2000" dirty="0" err="1"/>
              <a:t>states</a:t>
            </a:r>
            <a:r>
              <a:rPr lang="nb-NO" sz="2000" dirty="0"/>
              <a:t> </a:t>
            </a:r>
            <a:r>
              <a:rPr lang="nb-NO" sz="2000" dirty="0" err="1"/>
              <a:t>answer</a:t>
            </a:r>
            <a:r>
              <a:rPr lang="nb-NO" sz="2000" dirty="0"/>
              <a:t>: «</a:t>
            </a:r>
            <a:r>
              <a:rPr lang="nb-NO" sz="2000" dirty="0" err="1"/>
              <a:t>sometimes</a:t>
            </a:r>
            <a:r>
              <a:rPr lang="nb-NO" sz="2000" dirty="0"/>
              <a:t>»: </a:t>
            </a:r>
            <a:r>
              <a:rPr lang="nb-NO" sz="2000" dirty="0" err="1"/>
              <a:t>Austria</a:t>
            </a:r>
            <a:r>
              <a:rPr lang="nb-NO" sz="2000" dirty="0"/>
              <a:t> and </a:t>
            </a:r>
            <a:r>
              <a:rPr lang="nb-NO" sz="2000" dirty="0" err="1"/>
              <a:t>Switzerland</a:t>
            </a:r>
            <a:endParaRPr lang="nb-NO" sz="2000" dirty="0"/>
          </a:p>
          <a:p>
            <a:pPr marL="285750" indent="-285750">
              <a:buFont typeface="Wingdings" panose="05000000000000000000" pitchFamily="2" charset="2"/>
              <a:buChar char="§"/>
            </a:pPr>
            <a:r>
              <a:rPr lang="nb-NO" sz="2000" dirty="0" err="1"/>
              <a:t>Ireland</a:t>
            </a:r>
            <a:r>
              <a:rPr lang="nb-NO" sz="2000" dirty="0"/>
              <a:t>: «</a:t>
            </a:r>
            <a:r>
              <a:rPr lang="nb-NO" sz="2000" dirty="0" err="1"/>
              <a:t>yes</a:t>
            </a:r>
            <a:r>
              <a:rPr lang="nb-NO" sz="2000" dirty="0"/>
              <a:t>»</a:t>
            </a:r>
          </a:p>
          <a:p>
            <a:pPr marL="285750" indent="-285750">
              <a:buFont typeface="Wingdings" panose="05000000000000000000" pitchFamily="2" charset="2"/>
              <a:buChar char="§"/>
            </a:pPr>
            <a:endParaRPr lang="nb-NO" sz="2000" dirty="0"/>
          </a:p>
          <a:p>
            <a:r>
              <a:rPr kumimoji="0" lang="nb-NO" sz="1700" b="0" i="1" u="none" strike="noStrike" kern="1200" cap="none" spc="0" normalizeH="0" baseline="0" noProof="0" dirty="0">
                <a:ln>
                  <a:noFill/>
                </a:ln>
                <a:solidFill>
                  <a:prstClr val="black"/>
                </a:solidFill>
                <a:effectLst/>
                <a:uLnTx/>
                <a:uFillTx/>
                <a:latin typeface="Calibri" panose="020F0502020204030204"/>
                <a:ea typeface="+mn-ea"/>
                <a:cs typeface="+mn-cs"/>
              </a:rPr>
              <a:t>Cf. Rec2009(11) </a:t>
            </a:r>
            <a:r>
              <a:rPr kumimoji="0" lang="nb-NO" sz="1700" b="0" i="1" u="none" strike="noStrike" kern="1200" cap="none" spc="0" normalizeH="0" baseline="0" noProof="0" dirty="0" err="1">
                <a:ln>
                  <a:noFill/>
                </a:ln>
                <a:solidFill>
                  <a:prstClr val="black"/>
                </a:solidFill>
                <a:effectLst/>
                <a:uLnTx/>
                <a:uFillTx/>
                <a:latin typeface="Calibri" panose="020F0502020204030204"/>
                <a:ea typeface="+mn-ea"/>
                <a:cs typeface="+mn-cs"/>
              </a:rPr>
              <a:t>principle</a:t>
            </a:r>
            <a:r>
              <a:rPr kumimoji="0" lang="nb-NO" sz="1700" b="0" i="1" u="none" strike="noStrike" kern="1200" cap="none" spc="0" normalizeH="0" baseline="0" noProof="0" dirty="0">
                <a:ln>
                  <a:noFill/>
                </a:ln>
                <a:solidFill>
                  <a:prstClr val="black"/>
                </a:solidFill>
                <a:effectLst/>
                <a:uLnTx/>
                <a:uFillTx/>
                <a:latin typeface="Calibri" panose="020F0502020204030204"/>
                <a:ea typeface="+mn-ea"/>
                <a:cs typeface="+mn-cs"/>
              </a:rPr>
              <a:t> 9 – </a:t>
            </a:r>
            <a:r>
              <a:rPr kumimoji="0" lang="nb-NO" sz="1700" b="0" i="1" u="none" strike="noStrike" kern="1200" cap="none" spc="0" normalizeH="0" baseline="0" noProof="0" dirty="0" err="1">
                <a:ln>
                  <a:noFill/>
                </a:ln>
                <a:solidFill>
                  <a:prstClr val="black"/>
                </a:solidFill>
                <a:effectLst/>
                <a:uLnTx/>
                <a:uFillTx/>
                <a:latin typeface="Calibri" panose="020F0502020204030204"/>
                <a:ea typeface="+mn-ea"/>
                <a:cs typeface="+mn-cs"/>
              </a:rPr>
              <a:t>preservation</a:t>
            </a:r>
            <a:r>
              <a:rPr kumimoji="0" lang="nb-NO" sz="1700" b="0" i="1"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nb-NO" sz="1700" b="0" i="1" u="none" strike="noStrike" kern="1200" cap="none" spc="0" normalizeH="0" baseline="0" noProof="0" dirty="0" err="1">
                <a:ln>
                  <a:noFill/>
                </a:ln>
                <a:solidFill>
                  <a:prstClr val="black"/>
                </a:solidFill>
                <a:effectLst/>
                <a:uLnTx/>
                <a:uFillTx/>
                <a:latin typeface="Calibri" panose="020F0502020204030204"/>
                <a:ea typeface="+mn-ea"/>
                <a:cs typeface="+mn-cs"/>
              </a:rPr>
              <a:t>capacity</a:t>
            </a:r>
            <a:endParaRPr lang="nb-NO" sz="2000" dirty="0"/>
          </a:p>
        </p:txBody>
      </p:sp>
    </p:spTree>
    <p:extLst>
      <p:ext uri="{BB962C8B-B14F-4D97-AF65-F5344CB8AC3E}">
        <p14:creationId xmlns:p14="http://schemas.microsoft.com/office/powerpoint/2010/main" val="1676599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2807</Words>
  <Application>Microsoft Office PowerPoint</Application>
  <PresentationFormat>Widescreen</PresentationFormat>
  <Paragraphs>558</Paragraphs>
  <Slides>37</Slides>
  <Notes>37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Arial</vt:lpstr>
      <vt:lpstr>Calibri</vt:lpstr>
      <vt:lpstr>Calibri Light</vt:lpstr>
      <vt:lpstr>Open Sans</vt:lpstr>
      <vt:lpstr>Sans Open</vt:lpstr>
      <vt:lpstr>Times New Roman</vt:lpstr>
      <vt:lpstr>Wingdings</vt:lpstr>
      <vt:lpstr>Office Theme</vt:lpstr>
      <vt:lpstr>Office Theme</vt:lpstr>
      <vt:lpstr>Tema do Office</vt:lpstr>
      <vt:lpstr>Voluntary measures A European movement towards self-determination?</vt:lpstr>
      <vt:lpstr>Programme</vt:lpstr>
      <vt:lpstr>Continuing powers (CPA), ordinary powers (OPA), advanced directives (AD) and other voluntary measures (OVM). How to distinguish? </vt:lpstr>
      <vt:lpstr>‘Continuing powers of attorney’ in  the FL-EUR National reports</vt:lpstr>
      <vt:lpstr>Continuing power of Attorney (CPA)</vt:lpstr>
      <vt:lpstr>Continuing Powers of attorneys (CPAs) in Europe</vt:lpstr>
      <vt:lpstr>What matters could be covered by the CPA?</vt:lpstr>
      <vt:lpstr>To what extent are the CPA and the wishes expressed within it legally binding?</vt:lpstr>
      <vt:lpstr>… affects the legal capacity of the grantor?</vt:lpstr>
      <vt:lpstr>Q 42 e: «What  are the criteria for decision-making (e.g. best interests of the adult or the will and preferences of the adult)?»</vt:lpstr>
      <vt:lpstr>Q 42 c: «is there a duty of the representative to inform and consult the adult?» </vt:lpstr>
      <vt:lpstr>Preliminary conclusions</vt:lpstr>
      <vt:lpstr>‘Advance Directives’ in  the FL-EUR National reports</vt:lpstr>
      <vt:lpstr>What are ‘Advance Directives’ (ADs)?</vt:lpstr>
      <vt:lpstr>ADs in Europe</vt:lpstr>
      <vt:lpstr>What types of AD exist?</vt:lpstr>
      <vt:lpstr>Which matters are covered?</vt:lpstr>
      <vt:lpstr>To what extent is the AD legally binding?</vt:lpstr>
      <vt:lpstr>Does the entry into force of the AD affect the legal capacity of the adult?</vt:lpstr>
      <vt:lpstr>Some remarks</vt:lpstr>
      <vt:lpstr>‘Other voluntary measures’ in  the FL-EUR National reports</vt:lpstr>
      <vt:lpstr>Introduction</vt:lpstr>
      <vt:lpstr>Introduction</vt:lpstr>
      <vt:lpstr>Voluntary supported decision-making measures</vt:lpstr>
      <vt:lpstr>Voluntary supported decision-making measures</vt:lpstr>
      <vt:lpstr>Voluntary supported decision-making measures</vt:lpstr>
      <vt:lpstr>Voluntary supported decision-making measures</vt:lpstr>
      <vt:lpstr>Voluntary supported decision-making measures</vt:lpstr>
      <vt:lpstr>Who is the supported person?</vt:lpstr>
      <vt:lpstr>Who can be supporter</vt:lpstr>
      <vt:lpstr>Supporter’s function</vt:lpstr>
      <vt:lpstr>Supporter’s function</vt:lpstr>
      <vt:lpstr>Formalities</vt:lpstr>
      <vt:lpstr>Enter into force</vt:lpstr>
      <vt:lpstr>Variation or revocation</vt:lpstr>
      <vt:lpstr>Safeguards</vt:lpstr>
      <vt:lpstr>Comparative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voluntary measures in FL-EUR national reports</dc:title>
  <dc:creator>Ordinador</dc:creator>
  <cp:lastModifiedBy>Stelma - Roorda, H.N. (Rieneke)</cp:lastModifiedBy>
  <cp:revision>41</cp:revision>
  <cp:lastPrinted>2023-11-23T13:00:00Z</cp:lastPrinted>
  <dcterms:created xsi:type="dcterms:W3CDTF">2023-11-06T15:19:48Z</dcterms:created>
  <dcterms:modified xsi:type="dcterms:W3CDTF">2023-12-11T11:04:37Z</dcterms:modified>
</cp:coreProperties>
</file>