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68" r:id="rId3"/>
    <p:sldMasterId id="2147483697" r:id="rId4"/>
  </p:sldMasterIdLst>
  <p:notesMasterIdLst>
    <p:notesMasterId r:id="rId17"/>
  </p:notesMasterIdLst>
  <p:handoutMasterIdLst>
    <p:handoutMasterId r:id="rId18"/>
  </p:handoutMasterIdLst>
  <p:sldIdLst>
    <p:sldId id="347" r:id="rId5"/>
    <p:sldId id="425" r:id="rId6"/>
    <p:sldId id="426" r:id="rId7"/>
    <p:sldId id="415" r:id="rId8"/>
    <p:sldId id="409" r:id="rId9"/>
    <p:sldId id="368" r:id="rId10"/>
    <p:sldId id="411" r:id="rId11"/>
    <p:sldId id="429" r:id="rId12"/>
    <p:sldId id="257" r:id="rId13"/>
    <p:sldId id="434" r:id="rId14"/>
    <p:sldId id="424" r:id="rId15"/>
    <p:sldId id="432" r:id="rId16"/>
  </p:sldIdLst>
  <p:sldSz cx="9144000" cy="6858000" type="screen4x3"/>
  <p:notesSz cx="6797675" cy="9926638"/>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73">
          <p15:clr>
            <a:srgbClr val="A4A3A4"/>
          </p15:clr>
        </p15:guide>
        <p15:guide id="2" pos="2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60"/>
    <a:srgbClr val="04A64B"/>
    <a:srgbClr val="00B259"/>
    <a:srgbClr val="569BBE"/>
    <a:srgbClr val="0084A9"/>
    <a:srgbClr val="33ADAC"/>
    <a:srgbClr val="A7235E"/>
    <a:srgbClr val="B1101A"/>
    <a:srgbClr val="61141C"/>
    <a:srgbClr val="922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1" autoAdjust="0"/>
    <p:restoredTop sz="94343" autoAdjust="0"/>
  </p:normalViewPr>
  <p:slideViewPr>
    <p:cSldViewPr snapToGrid="0" snapToObjects="1">
      <p:cViewPr varScale="1">
        <p:scale>
          <a:sx n="65" d="100"/>
          <a:sy n="65" d="100"/>
        </p:scale>
        <p:origin x="1326" y="78"/>
      </p:cViewPr>
      <p:guideLst>
        <p:guide orient="horz" pos="4273"/>
        <p:guide pos="22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BEC9A2-879A-4099-8C6C-A7DA1428598B}" type="datetimeFigureOut">
              <a:rPr lang="nl-NL" smtClean="0"/>
              <a:t>28-10-2021</a:t>
            </a:fld>
            <a:endParaRPr lang="nl-NL"/>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453444E-53BC-48CD-95CF-B40CCFB3344A}" type="slidenum">
              <a:rPr lang="nl-NL" smtClean="0"/>
              <a:t>‹#›</a:t>
            </a:fld>
            <a:endParaRPr lang="nl-NL"/>
          </a:p>
        </p:txBody>
      </p:sp>
    </p:spTree>
    <p:extLst>
      <p:ext uri="{BB962C8B-B14F-4D97-AF65-F5344CB8AC3E}">
        <p14:creationId xmlns:p14="http://schemas.microsoft.com/office/powerpoint/2010/main" val="1811684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0201E16-7309-405E-810B-5FCA9AFDD10F}" type="datetime1">
              <a:rPr lang="nl-NL"/>
              <a:pPr/>
              <a:t>28-10-2021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074B61-66BF-48FA-BB78-F79AE791C4D7}" type="slidenum">
              <a:rPr lang="nl-NL"/>
              <a:pPr/>
              <a:t>‹#›</a:t>
            </a:fld>
            <a:endParaRPr lang="nl-NL"/>
          </a:p>
        </p:txBody>
      </p:sp>
    </p:spTree>
    <p:extLst>
      <p:ext uri="{BB962C8B-B14F-4D97-AF65-F5344CB8AC3E}">
        <p14:creationId xmlns:p14="http://schemas.microsoft.com/office/powerpoint/2010/main" val="32290548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E4074B61-66BF-48FA-BB78-F79AE791C4D7}" type="slidenum">
              <a:rPr lang="nl-NL" smtClean="0"/>
              <a:pPr/>
              <a:t>1</a:t>
            </a:fld>
            <a:endParaRPr lang="nl-NL"/>
          </a:p>
        </p:txBody>
      </p:sp>
    </p:spTree>
    <p:extLst>
      <p:ext uri="{BB962C8B-B14F-4D97-AF65-F5344CB8AC3E}">
        <p14:creationId xmlns:p14="http://schemas.microsoft.com/office/powerpoint/2010/main" val="425639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1"/>
          </p:nvPr>
        </p:nvSpPr>
        <p:spPr>
          <a:xfrm>
            <a:off x="0" y="0"/>
            <a:ext cx="9144000" cy="6858000"/>
          </a:xfrm>
        </p:spPr>
        <p:txBody>
          <a:bodyPr/>
          <a:lstStyle/>
          <a:p>
            <a:r>
              <a:rPr lang="nl-NL"/>
              <a:t>Klik op het pictogram als u een afbeelding wilt toevoegen</a:t>
            </a:r>
          </a:p>
        </p:txBody>
      </p:sp>
      <p:sp>
        <p:nvSpPr>
          <p:cNvPr id="4" name="Tijdelijke aanduiding voor afbeelding 3"/>
          <p:cNvSpPr>
            <a:spLocks noGrp="1"/>
          </p:cNvSpPr>
          <p:nvPr>
            <p:ph type="pic" sz="quarter" idx="10"/>
          </p:nvPr>
        </p:nvSpPr>
        <p:spPr>
          <a:xfrm>
            <a:off x="5649915" y="5976939"/>
            <a:ext cx="3248025" cy="612775"/>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35130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A7F08A3-5BEF-43F0-B0A5-8FC5372F1B5E}" type="slidenum">
              <a:rPr lang="nl-NL" altLang="nl-NL"/>
              <a:pPr>
                <a:defRPr/>
              </a:pPr>
              <a:t>‹#›</a:t>
            </a:fld>
            <a:endParaRPr lang="nl-NL" altLang="nl-NL"/>
          </a:p>
        </p:txBody>
      </p:sp>
    </p:spTree>
    <p:extLst>
      <p:ext uri="{BB962C8B-B14F-4D97-AF65-F5344CB8AC3E}">
        <p14:creationId xmlns:p14="http://schemas.microsoft.com/office/powerpoint/2010/main" val="277422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B6FACBE-CF48-458E-9EEE-F35B6B400A73}" type="slidenum">
              <a:rPr lang="nl-NL" altLang="nl-NL"/>
              <a:pPr>
                <a:defRPr/>
              </a:pPr>
              <a:t>‹#›</a:t>
            </a:fld>
            <a:endParaRPr lang="nl-NL" altLang="nl-NL"/>
          </a:p>
        </p:txBody>
      </p:sp>
    </p:spTree>
    <p:extLst>
      <p:ext uri="{BB962C8B-B14F-4D97-AF65-F5344CB8AC3E}">
        <p14:creationId xmlns:p14="http://schemas.microsoft.com/office/powerpoint/2010/main" val="206299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E71F44F7-63EF-435E-B3AF-2508D73BCD3D}" type="slidenum">
              <a:rPr lang="nl-NL" altLang="nl-NL"/>
              <a:pPr>
                <a:defRPr/>
              </a:pPr>
              <a:t>‹#›</a:t>
            </a:fld>
            <a:endParaRPr lang="nl-NL" altLang="nl-NL"/>
          </a:p>
        </p:txBody>
      </p:sp>
    </p:spTree>
    <p:extLst>
      <p:ext uri="{BB962C8B-B14F-4D97-AF65-F5344CB8AC3E}">
        <p14:creationId xmlns:p14="http://schemas.microsoft.com/office/powerpoint/2010/main" val="419953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0E5D76AB-CFCE-4457-B72B-030BCF219216}" type="slidenum">
              <a:rPr lang="nl-NL" altLang="nl-NL"/>
              <a:pPr>
                <a:defRPr/>
              </a:pPr>
              <a:t>‹#›</a:t>
            </a:fld>
            <a:endParaRPr lang="nl-NL" altLang="nl-NL"/>
          </a:p>
        </p:txBody>
      </p:sp>
    </p:spTree>
    <p:extLst>
      <p:ext uri="{BB962C8B-B14F-4D97-AF65-F5344CB8AC3E}">
        <p14:creationId xmlns:p14="http://schemas.microsoft.com/office/powerpoint/2010/main" val="273238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99D56F4-4785-448C-BE89-F07953EA0438}" type="slidenum">
              <a:rPr lang="nl-NL" altLang="nl-NL"/>
              <a:pPr>
                <a:defRPr/>
              </a:pPr>
              <a:t>‹#›</a:t>
            </a:fld>
            <a:endParaRPr lang="nl-NL" altLang="nl-NL"/>
          </a:p>
        </p:txBody>
      </p:sp>
    </p:spTree>
    <p:extLst>
      <p:ext uri="{BB962C8B-B14F-4D97-AF65-F5344CB8AC3E}">
        <p14:creationId xmlns:p14="http://schemas.microsoft.com/office/powerpoint/2010/main" val="16362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C7131775-2DB3-4338-AF68-06A142510600}" type="slidenum">
              <a:rPr lang="nl-NL" altLang="nl-NL"/>
              <a:pPr>
                <a:defRPr/>
              </a:pPr>
              <a:t>‹#›</a:t>
            </a:fld>
            <a:endParaRPr lang="nl-NL" altLang="nl-NL"/>
          </a:p>
        </p:txBody>
      </p:sp>
    </p:spTree>
    <p:extLst>
      <p:ext uri="{BB962C8B-B14F-4D97-AF65-F5344CB8AC3E}">
        <p14:creationId xmlns:p14="http://schemas.microsoft.com/office/powerpoint/2010/main" val="1870945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A8C82FE-2A63-4B18-8F9C-C492EC875573}" type="slidenum">
              <a:rPr lang="nl-NL" altLang="nl-NL"/>
              <a:pPr>
                <a:defRPr/>
              </a:pPr>
              <a:t>‹#›</a:t>
            </a:fld>
            <a:endParaRPr lang="nl-NL" altLang="nl-NL"/>
          </a:p>
        </p:txBody>
      </p:sp>
    </p:spTree>
    <p:extLst>
      <p:ext uri="{BB962C8B-B14F-4D97-AF65-F5344CB8AC3E}">
        <p14:creationId xmlns:p14="http://schemas.microsoft.com/office/powerpoint/2010/main" val="4147089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EDB1268-14FB-4DBB-A255-1BE4D58ABD32}" type="slidenum">
              <a:rPr lang="nl-NL" altLang="nl-NL"/>
              <a:pPr>
                <a:defRPr/>
              </a:pPr>
              <a:t>‹#›</a:t>
            </a:fld>
            <a:endParaRPr lang="nl-NL" altLang="nl-NL"/>
          </a:p>
        </p:txBody>
      </p:sp>
    </p:spTree>
    <p:extLst>
      <p:ext uri="{BB962C8B-B14F-4D97-AF65-F5344CB8AC3E}">
        <p14:creationId xmlns:p14="http://schemas.microsoft.com/office/powerpoint/2010/main" val="428003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2"/>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27018F0-B4F6-4017-A9C3-AF09E94EFF9B}" type="slidenum">
              <a:rPr lang="nl-NL" altLang="nl-NL"/>
              <a:pPr>
                <a:defRPr/>
              </a:pPr>
              <a:t>‹#›</a:t>
            </a:fld>
            <a:endParaRPr lang="nl-NL" altLang="nl-NL"/>
          </a:p>
        </p:txBody>
      </p:sp>
    </p:spTree>
    <p:extLst>
      <p:ext uri="{BB962C8B-B14F-4D97-AF65-F5344CB8AC3E}">
        <p14:creationId xmlns:p14="http://schemas.microsoft.com/office/powerpoint/2010/main" val="141489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NL"/>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05E35A75-77D9-4A0B-B819-51106879FF1E}" type="datetimeFigureOut">
              <a:rPr lang="nl-NL" smtClean="0"/>
              <a:t>28-10-2021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288020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kstdia">
    <p:spTree>
      <p:nvGrpSpPr>
        <p:cNvPr id="1" name=""/>
        <p:cNvGrpSpPr/>
        <p:nvPr/>
      </p:nvGrpSpPr>
      <p:grpSpPr>
        <a:xfrm>
          <a:off x="0" y="0"/>
          <a:ext cx="0" cy="0"/>
          <a:chOff x="0" y="0"/>
          <a:chExt cx="0" cy="0"/>
        </a:xfrm>
      </p:grpSpPr>
      <p:sp>
        <p:nvSpPr>
          <p:cNvPr id="5" name="Tekstvak 4"/>
          <p:cNvSpPr txBox="1">
            <a:spLocks noChangeArrowheads="1"/>
          </p:cNvSpPr>
          <p:nvPr userDrawn="1"/>
        </p:nvSpPr>
        <p:spPr bwMode="auto">
          <a:xfrm>
            <a:off x="5614990" y="6625581"/>
            <a:ext cx="31321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nl-NL" sz="900">
                <a:solidFill>
                  <a:schemeClr val="bg1"/>
                </a:solidFill>
              </a:rPr>
              <a:t>Vrije Universiteit Amsterdam</a:t>
            </a:r>
          </a:p>
        </p:txBody>
      </p:sp>
      <p:pic>
        <p:nvPicPr>
          <p:cNvPr id="6" name="Afbeelding 19" descr="VU_NL_400px-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2" y="6237288"/>
            <a:ext cx="10334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tekst 13"/>
          <p:cNvSpPr>
            <a:spLocks noGrp="1"/>
          </p:cNvSpPr>
          <p:nvPr>
            <p:ph type="body" sz="quarter" idx="10" hasCustomPrompt="1"/>
          </p:nvPr>
        </p:nvSpPr>
        <p:spPr>
          <a:xfrm>
            <a:off x="322909" y="1440000"/>
            <a:ext cx="8461093" cy="4968000"/>
          </a:xfrm>
        </p:spPr>
        <p:txBody>
          <a:bodyPr>
            <a:noAutofit/>
          </a:bodyPr>
          <a:lstStyle>
            <a:lvl1pPr marL="270000" indent="0">
              <a:spcBef>
                <a:spcPts val="0"/>
              </a:spcBef>
              <a:buNone/>
              <a:defRPr sz="2600">
                <a:latin typeface="Calibri" panose="020F0502020204030204" pitchFamily="34" charset="0"/>
                <a:cs typeface="Calibri" panose="020F0502020204030204" pitchFamily="34" charset="0"/>
              </a:defRPr>
            </a:lvl1pPr>
            <a:lvl2pPr marL="540000" indent="-270000">
              <a:spcBef>
                <a:spcPts val="0"/>
              </a:spcBef>
              <a:buClr>
                <a:srgbClr val="C00000"/>
              </a:buClr>
              <a:buSzPct val="80000"/>
              <a:buFont typeface="Wingdings" charset="2"/>
              <a:buChar char="§"/>
              <a:defRPr sz="2600">
                <a:latin typeface="Calibri" panose="020F0502020204030204" pitchFamily="34" charset="0"/>
                <a:cs typeface="Calibri" panose="020F0502020204030204" pitchFamily="34" charset="0"/>
              </a:defRPr>
            </a:lvl2pPr>
            <a:lvl3pPr marL="536575" indent="-266700">
              <a:spcBef>
                <a:spcPts val="0"/>
              </a:spcBef>
              <a:buClr>
                <a:srgbClr val="C00000"/>
              </a:buClr>
              <a:buSzPct val="80000"/>
              <a:buFont typeface="Lucida Grande"/>
              <a:buChar char="&gt;"/>
              <a:defRPr sz="2000">
                <a:latin typeface="Calibri" panose="020F0502020204030204" pitchFamily="34" charset="0"/>
              </a:defRPr>
            </a:lvl3pPr>
            <a:lvl4pPr marL="828000" indent="-262800">
              <a:spcBef>
                <a:spcPts val="0"/>
              </a:spcBef>
              <a:buClr>
                <a:srgbClr val="C00000"/>
              </a:buClr>
              <a:buSzPct val="80000"/>
              <a:buFont typeface="Arial"/>
              <a:buChar char="&gt;"/>
              <a:defRPr sz="2000">
                <a:latin typeface="Calibri" panose="020F0502020204030204" pitchFamily="34" charset="0"/>
              </a:defRPr>
            </a:lvl4pPr>
            <a:lvl5pPr marL="1071563" indent="-261938">
              <a:spcBef>
                <a:spcPts val="0"/>
              </a:spcBef>
              <a:buClr>
                <a:srgbClr val="C00000"/>
              </a:buClr>
              <a:buSzPct val="80000"/>
              <a:buFont typeface="Arial"/>
              <a:buChar char="&gt;"/>
              <a:defRPr sz="2000">
                <a:latin typeface="Calibri" panose="020F0502020204030204" pitchFamily="34" charset="0"/>
              </a:defRPr>
            </a:lvl5pPr>
          </a:lstStyle>
          <a:p>
            <a:pPr lvl="0"/>
            <a:r>
              <a:rPr lang="en-US" dirty="0"/>
              <a:t>Click to edit Master text styles</a:t>
            </a:r>
          </a:p>
          <a:p>
            <a:pPr lvl="1"/>
            <a:r>
              <a:rPr lang="en-US" dirty="0"/>
              <a:t>Second level</a:t>
            </a:r>
          </a:p>
          <a:p>
            <a:pPr lvl="3"/>
            <a:r>
              <a:rPr lang="en-US" dirty="0"/>
              <a:t>Third level</a:t>
            </a:r>
          </a:p>
        </p:txBody>
      </p:sp>
      <p:sp>
        <p:nvSpPr>
          <p:cNvPr id="7" name="Titel 1"/>
          <p:cNvSpPr txBox="1">
            <a:spLocks/>
          </p:cNvSpPr>
          <p:nvPr userDrawn="1"/>
        </p:nvSpPr>
        <p:spPr>
          <a:xfrm>
            <a:off x="107504" y="116632"/>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r>
              <a:rPr lang="en-US">
                <a:cs typeface="Calibri"/>
              </a:rPr>
              <a:t>Text/image slide</a:t>
            </a:r>
            <a:endParaRPr lang="en-US" dirty="0">
              <a:cs typeface="Calibri"/>
            </a:endParaRPr>
          </a:p>
          <a:p>
            <a:r>
              <a:rPr lang="en-US" dirty="0"/>
              <a:t>Max 2 lines</a:t>
            </a:r>
            <a:endParaRPr lang="nl-NL" dirty="0"/>
          </a:p>
        </p:txBody>
      </p:sp>
      <p:sp>
        <p:nvSpPr>
          <p:cNvPr id="8" name="Driehoekje"/>
          <p:cNvSpPr/>
          <p:nvPr userDrawn="1"/>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a:solidFill>
                <a:srgbClr val="FFFFFF"/>
              </a:solidFill>
              <a:ea typeface="ＭＳ Ｐゴシック" charset="-128"/>
            </a:endParaRPr>
          </a:p>
        </p:txBody>
      </p:sp>
    </p:spTree>
    <p:extLst>
      <p:ext uri="{BB962C8B-B14F-4D97-AF65-F5344CB8AC3E}">
        <p14:creationId xmlns:p14="http://schemas.microsoft.com/office/powerpoint/2010/main" val="1980372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05E35A75-77D9-4A0B-B819-51106879FF1E}" type="datetimeFigureOut">
              <a:rPr lang="nl-NL" smtClean="0"/>
              <a:t>28-10-2021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1788160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NL"/>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E35A75-77D9-4A0B-B819-51106879FF1E}" type="datetimeFigureOut">
              <a:rPr lang="nl-NL" smtClean="0"/>
              <a:t>28-10-2021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13704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05E35A75-77D9-4A0B-B819-51106879FF1E}" type="datetimeFigureOut">
              <a:rPr lang="nl-NL" smtClean="0"/>
              <a:t>28-10-2021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2114072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05E35A75-77D9-4A0B-B819-51106879FF1E}" type="datetimeFigureOut">
              <a:rPr lang="nl-NL" smtClean="0"/>
              <a:t>28-10-2021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1353284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05E35A75-77D9-4A0B-B819-51106879FF1E}" type="datetimeFigureOut">
              <a:rPr lang="nl-NL" smtClean="0"/>
              <a:t>28-10-2021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3415897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35A75-77D9-4A0B-B819-51106879FF1E}" type="datetimeFigureOut">
              <a:rPr lang="nl-NL" smtClean="0"/>
              <a:t>28-10-2021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3932031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E35A75-77D9-4A0B-B819-51106879FF1E}" type="datetimeFigureOut">
              <a:rPr lang="nl-NL" smtClean="0"/>
              <a:t>28-10-2021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1571053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E35A75-77D9-4A0B-B819-51106879FF1E}" type="datetimeFigureOut">
              <a:rPr lang="nl-NL" smtClean="0"/>
              <a:t>28-10-2021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4236579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05E35A75-77D9-4A0B-B819-51106879FF1E}" type="datetimeFigureOut">
              <a:rPr lang="nl-NL" smtClean="0"/>
              <a:t>28-10-2021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3598763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05E35A75-77D9-4A0B-B819-51106879FF1E}" type="datetimeFigureOut">
              <a:rPr lang="nl-NL" smtClean="0"/>
              <a:t>28-10-2021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C394122-2CAF-45AC-8B12-F93A624AA349}" type="slidenum">
              <a:rPr lang="nl-NL" smtClean="0"/>
              <a:t>‹#›</a:t>
            </a:fld>
            <a:endParaRPr lang="nl-NL"/>
          </a:p>
        </p:txBody>
      </p:sp>
    </p:spTree>
    <p:extLst>
      <p:ext uri="{BB962C8B-B14F-4D97-AF65-F5344CB8AC3E}">
        <p14:creationId xmlns:p14="http://schemas.microsoft.com/office/powerpoint/2010/main" val="109018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twee regel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p:nvPr>
        </p:nvSpPr>
        <p:spPr>
          <a:xfrm>
            <a:off x="0" y="0"/>
            <a:ext cx="9144000" cy="6858000"/>
          </a:xfrm>
        </p:spPr>
        <p:txBody>
          <a:bodyPr rtlCol="0">
            <a:normAutofit/>
          </a:bodyPr>
          <a:lstStyle>
            <a:lvl1pPr marL="0" marR="0" indent="0" algn="l" defTabSz="914400" rtl="0" eaLnBrk="1" fontAlgn="auto" latinLnBrk="0" hangingPunct="1">
              <a:lnSpc>
                <a:spcPts val="1500"/>
              </a:lnSpc>
              <a:spcBef>
                <a:spcPts val="0"/>
              </a:spcBef>
              <a:spcAft>
                <a:spcPts val="0"/>
              </a:spcAft>
              <a:buClrTx/>
              <a:buSzTx/>
              <a:buFont typeface="Arial" pitchFamily="34" charset="0"/>
              <a:buNone/>
              <a:tabLst/>
              <a:defRPr sz="1600">
                <a:solidFill>
                  <a:srgbClr val="FF0000"/>
                </a:solidFill>
              </a:defRPr>
            </a:lvl1pPr>
          </a:lstStyle>
          <a:p>
            <a:pPr lvl="0"/>
            <a:r>
              <a:rPr lang="nl-NL" noProof="0"/>
              <a:t>Klik op het pictogram als u een afbeelding wilt toevoegen</a:t>
            </a:r>
            <a:endParaRPr lang="nl-NL" noProof="0" dirty="0"/>
          </a:p>
        </p:txBody>
      </p:sp>
      <p:grpSp>
        <p:nvGrpSpPr>
          <p:cNvPr id="6" name="Groeperen 8"/>
          <p:cNvGrpSpPr>
            <a:grpSpLocks/>
          </p:cNvGrpSpPr>
          <p:nvPr userDrawn="1"/>
        </p:nvGrpSpPr>
        <p:grpSpPr bwMode="auto">
          <a:xfrm>
            <a:off x="-28575" y="6381750"/>
            <a:ext cx="5392738" cy="503239"/>
            <a:chOff x="-27963" y="6381328"/>
            <a:chExt cx="5392126" cy="504056"/>
          </a:xfrm>
        </p:grpSpPr>
        <p:sp>
          <p:nvSpPr>
            <p:cNvPr id="7" name="Slide Number Placeholder 3"/>
            <p:cNvSpPr txBox="1">
              <a:spLocks/>
            </p:cNvSpPr>
            <p:nvPr userDrawn="1"/>
          </p:nvSpPr>
          <p:spPr bwMode="auto">
            <a:xfrm>
              <a:off x="-27963" y="6381328"/>
              <a:ext cx="61111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fld id="{25995696-5035-674A-80D6-7593AA9E2044}" type="slidenum">
                <a:rPr lang="nl-NL" sz="1200" smtClean="0">
                  <a:solidFill>
                    <a:schemeClr val="bg1"/>
                  </a:solidFill>
                  <a:latin typeface="Calibri" charset="0"/>
                  <a:cs typeface="Calibri" charset="0"/>
                </a:rPr>
                <a:pPr eaLnBrk="1" hangingPunct="1">
                  <a:spcBef>
                    <a:spcPct val="20000"/>
                  </a:spcBef>
                  <a:defRPr/>
                </a:pPr>
                <a:t>‹#›</a:t>
              </a:fld>
              <a:endParaRPr lang="nl-NL" sz="1200" dirty="0">
                <a:solidFill>
                  <a:schemeClr val="bg1"/>
                </a:solidFill>
                <a:latin typeface="Calibri" charset="0"/>
                <a:cs typeface="Calibri" charset="0"/>
              </a:endParaRPr>
            </a:p>
          </p:txBody>
        </p:sp>
        <p:sp>
          <p:nvSpPr>
            <p:cNvPr id="8" name="Footer Placeholder 2"/>
            <p:cNvSpPr txBox="1">
              <a:spLocks/>
            </p:cNvSpPr>
            <p:nvPr userDrawn="1"/>
          </p:nvSpPr>
          <p:spPr bwMode="auto">
            <a:xfrm>
              <a:off x="683156" y="6381328"/>
              <a:ext cx="4681007" cy="47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1200" dirty="0">
                  <a:solidFill>
                    <a:schemeClr val="bg1"/>
                  </a:solidFill>
                  <a:latin typeface="Calibri" charset="0"/>
                  <a:cs typeface="Calibri" charset="0"/>
                </a:rPr>
                <a:t>Het begint met een idee</a:t>
              </a:r>
            </a:p>
          </p:txBody>
        </p:sp>
      </p:grpSp>
    </p:spTree>
    <p:extLst>
      <p:ext uri="{BB962C8B-B14F-4D97-AF65-F5344CB8AC3E}">
        <p14:creationId xmlns:p14="http://schemas.microsoft.com/office/powerpoint/2010/main" val="203783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1"/>
          </p:nvPr>
        </p:nvSpPr>
        <p:spPr>
          <a:xfrm>
            <a:off x="0" y="0"/>
            <a:ext cx="9144000" cy="6858000"/>
          </a:xfrm>
        </p:spPr>
        <p:txBody>
          <a:bodyPr/>
          <a:lstStyle/>
          <a:p>
            <a:endParaRPr lang="nl-NL"/>
          </a:p>
        </p:txBody>
      </p:sp>
      <p:sp>
        <p:nvSpPr>
          <p:cNvPr id="4" name="Tijdelijke aanduiding voor afbeelding 3"/>
          <p:cNvSpPr>
            <a:spLocks noGrp="1"/>
          </p:cNvSpPr>
          <p:nvPr>
            <p:ph type="pic" sz="quarter" idx="10"/>
          </p:nvPr>
        </p:nvSpPr>
        <p:spPr>
          <a:xfrm>
            <a:off x="5649915" y="5976939"/>
            <a:ext cx="3248025" cy="612775"/>
          </a:xfrm>
        </p:spPr>
        <p:txBody>
          <a:bodyPr/>
          <a:lstStyle/>
          <a:p>
            <a:endParaRPr lang="nl-NL" dirty="0"/>
          </a:p>
        </p:txBody>
      </p:sp>
    </p:spTree>
    <p:extLst>
      <p:ext uri="{BB962C8B-B14F-4D97-AF65-F5344CB8AC3E}">
        <p14:creationId xmlns:p14="http://schemas.microsoft.com/office/powerpoint/2010/main" val="213079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twee regel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p:nvPr>
        </p:nvSpPr>
        <p:spPr>
          <a:xfrm>
            <a:off x="0" y="0"/>
            <a:ext cx="9144000" cy="6858000"/>
          </a:xfrm>
        </p:spPr>
        <p:txBody>
          <a:bodyPr rtlCol="0">
            <a:normAutofit/>
          </a:bodyPr>
          <a:lstStyle>
            <a:lvl1pPr marL="0" marR="0" indent="0" algn="l" defTabSz="914400" rtl="0" eaLnBrk="1" fontAlgn="auto" latinLnBrk="0" hangingPunct="1">
              <a:lnSpc>
                <a:spcPts val="1500"/>
              </a:lnSpc>
              <a:spcBef>
                <a:spcPts val="0"/>
              </a:spcBef>
              <a:spcAft>
                <a:spcPts val="0"/>
              </a:spcAft>
              <a:buClrTx/>
              <a:buSzTx/>
              <a:buFont typeface="Arial" pitchFamily="34" charset="0"/>
              <a:buNone/>
              <a:tabLst/>
              <a:defRPr sz="1600">
                <a:solidFill>
                  <a:srgbClr val="FF0000"/>
                </a:solidFill>
              </a:defRPr>
            </a:lvl1pPr>
          </a:lstStyle>
          <a:p>
            <a:pPr lvl="0"/>
            <a:r>
              <a:rPr lang="en-US" noProof="0" dirty="0"/>
              <a:t>Click icon to add picture</a:t>
            </a:r>
            <a:endParaRPr lang="nl-NL" noProof="0" dirty="0"/>
          </a:p>
        </p:txBody>
      </p:sp>
      <p:grpSp>
        <p:nvGrpSpPr>
          <p:cNvPr id="6" name="Groeperen 8"/>
          <p:cNvGrpSpPr>
            <a:grpSpLocks/>
          </p:cNvGrpSpPr>
          <p:nvPr userDrawn="1"/>
        </p:nvGrpSpPr>
        <p:grpSpPr bwMode="auto">
          <a:xfrm>
            <a:off x="-28575" y="6381750"/>
            <a:ext cx="5392738" cy="503239"/>
            <a:chOff x="-27963" y="6381328"/>
            <a:chExt cx="5392126" cy="504056"/>
          </a:xfrm>
        </p:grpSpPr>
        <p:sp>
          <p:nvSpPr>
            <p:cNvPr id="7" name="Slide Number Placeholder 3"/>
            <p:cNvSpPr txBox="1">
              <a:spLocks/>
            </p:cNvSpPr>
            <p:nvPr userDrawn="1"/>
          </p:nvSpPr>
          <p:spPr bwMode="auto">
            <a:xfrm>
              <a:off x="-27963" y="6381328"/>
              <a:ext cx="61111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fld id="{25995696-5035-674A-80D6-7593AA9E2044}" type="slidenum">
                <a:rPr lang="nl-NL" sz="1200" smtClean="0">
                  <a:solidFill>
                    <a:schemeClr val="bg1"/>
                  </a:solidFill>
                  <a:latin typeface="Calibri" charset="0"/>
                  <a:cs typeface="Calibri" charset="0"/>
                </a:rPr>
                <a:pPr eaLnBrk="1" hangingPunct="1">
                  <a:spcBef>
                    <a:spcPct val="20000"/>
                  </a:spcBef>
                  <a:defRPr/>
                </a:pPr>
                <a:t>‹#›</a:t>
              </a:fld>
              <a:endParaRPr lang="nl-NL" sz="1200" dirty="0">
                <a:solidFill>
                  <a:schemeClr val="bg1"/>
                </a:solidFill>
                <a:latin typeface="Calibri" charset="0"/>
                <a:cs typeface="Calibri" charset="0"/>
              </a:endParaRPr>
            </a:p>
          </p:txBody>
        </p:sp>
        <p:sp>
          <p:nvSpPr>
            <p:cNvPr id="8" name="Footer Placeholder 2"/>
            <p:cNvSpPr txBox="1">
              <a:spLocks/>
            </p:cNvSpPr>
            <p:nvPr userDrawn="1"/>
          </p:nvSpPr>
          <p:spPr bwMode="auto">
            <a:xfrm>
              <a:off x="683156" y="6381328"/>
              <a:ext cx="4681007" cy="47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1200" dirty="0">
                  <a:solidFill>
                    <a:schemeClr val="bg1"/>
                  </a:solidFill>
                  <a:latin typeface="Calibri" charset="0"/>
                  <a:cs typeface="Calibri" charset="0"/>
                </a:rPr>
                <a:t>Het begint met een idee</a:t>
              </a:r>
            </a:p>
          </p:txBody>
        </p:sp>
      </p:grpSp>
    </p:spTree>
    <p:extLst>
      <p:ext uri="{BB962C8B-B14F-4D97-AF65-F5344CB8AC3E}">
        <p14:creationId xmlns:p14="http://schemas.microsoft.com/office/powerpoint/2010/main" val="403761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dia">
    <p:spTree>
      <p:nvGrpSpPr>
        <p:cNvPr id="1" name=""/>
        <p:cNvGrpSpPr/>
        <p:nvPr/>
      </p:nvGrpSpPr>
      <p:grpSpPr>
        <a:xfrm>
          <a:off x="0" y="0"/>
          <a:ext cx="0" cy="0"/>
          <a:chOff x="0" y="0"/>
          <a:chExt cx="0" cy="0"/>
        </a:xfrm>
      </p:grpSpPr>
      <p:sp>
        <p:nvSpPr>
          <p:cNvPr id="5" name="Tekstvak 4"/>
          <p:cNvSpPr txBox="1">
            <a:spLocks noChangeArrowheads="1"/>
          </p:cNvSpPr>
          <p:nvPr userDrawn="1"/>
        </p:nvSpPr>
        <p:spPr bwMode="auto">
          <a:xfrm>
            <a:off x="5614990" y="6625581"/>
            <a:ext cx="31321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nl-NL" sz="900">
                <a:solidFill>
                  <a:schemeClr val="bg1"/>
                </a:solidFill>
              </a:rPr>
              <a:t>Vrije Universiteit Amsterdam</a:t>
            </a:r>
          </a:p>
        </p:txBody>
      </p:sp>
      <p:pic>
        <p:nvPicPr>
          <p:cNvPr id="6" name="Afbeelding 19" descr="VU_NL_400px-15.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56552" y="6237288"/>
            <a:ext cx="10334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tekst 13"/>
          <p:cNvSpPr>
            <a:spLocks noGrp="1"/>
          </p:cNvSpPr>
          <p:nvPr>
            <p:ph type="body" sz="quarter" idx="10"/>
          </p:nvPr>
        </p:nvSpPr>
        <p:spPr>
          <a:xfrm>
            <a:off x="322909" y="1440000"/>
            <a:ext cx="8461093" cy="4968000"/>
          </a:xfrm>
        </p:spPr>
        <p:txBody>
          <a:bodyPr>
            <a:noAutofit/>
          </a:bodyPr>
          <a:lstStyle>
            <a:lvl1pPr marL="270000" indent="0">
              <a:spcBef>
                <a:spcPts val="0"/>
              </a:spcBef>
              <a:buNone/>
              <a:defRPr sz="2600">
                <a:latin typeface="Calibri" panose="020F0502020204030204" pitchFamily="34" charset="0"/>
                <a:cs typeface="Calibri" panose="020F0502020204030204" pitchFamily="34" charset="0"/>
              </a:defRPr>
            </a:lvl1pPr>
            <a:lvl2pPr marL="270000" indent="-270000">
              <a:spcBef>
                <a:spcPts val="0"/>
              </a:spcBef>
              <a:buClr>
                <a:srgbClr val="C00000"/>
              </a:buClr>
              <a:buSzPct val="80000"/>
              <a:buFont typeface="Wingdings" charset="2"/>
              <a:buChar char="§"/>
              <a:defRPr sz="2600">
                <a:latin typeface="Calibri" panose="020F0502020204030204" pitchFamily="34" charset="0"/>
                <a:cs typeface="Calibri" panose="020F0502020204030204" pitchFamily="34" charset="0"/>
              </a:defRPr>
            </a:lvl2pPr>
            <a:lvl3pPr marL="536575" indent="-266700">
              <a:spcBef>
                <a:spcPts val="0"/>
              </a:spcBef>
              <a:buClr>
                <a:srgbClr val="C00000"/>
              </a:buClr>
              <a:buSzPct val="80000"/>
              <a:buFont typeface="Lucida Grande"/>
              <a:buChar char="&gt;"/>
              <a:defRPr sz="2000">
                <a:latin typeface="Calibri" panose="020F0502020204030204" pitchFamily="34" charset="0"/>
              </a:defRPr>
            </a:lvl3pPr>
            <a:lvl4pPr marL="809625" indent="-273050">
              <a:spcBef>
                <a:spcPts val="0"/>
              </a:spcBef>
              <a:buClr>
                <a:srgbClr val="C00000"/>
              </a:buClr>
              <a:buSzPct val="80000"/>
              <a:buFont typeface="Arial"/>
              <a:buChar char="&gt;"/>
              <a:defRPr sz="2000">
                <a:latin typeface="Calibri" panose="020F0502020204030204" pitchFamily="34" charset="0"/>
              </a:defRPr>
            </a:lvl4pPr>
            <a:lvl5pPr marL="1071563" indent="-261938">
              <a:spcBef>
                <a:spcPts val="0"/>
              </a:spcBef>
              <a:buClr>
                <a:srgbClr val="C00000"/>
              </a:buClr>
              <a:buSzPct val="80000"/>
              <a:buFont typeface="Arial"/>
              <a:buChar char="&gt;"/>
              <a:defRPr sz="20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0627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AB683D1-D638-441A-AFD3-E111F4FCA20C}" type="slidenum">
              <a:rPr lang="nl-NL" altLang="nl-NL"/>
              <a:pPr>
                <a:defRPr/>
              </a:pPr>
              <a:t>‹#›</a:t>
            </a:fld>
            <a:endParaRPr lang="nl-NL" altLang="nl-NL"/>
          </a:p>
        </p:txBody>
      </p:sp>
    </p:spTree>
    <p:extLst>
      <p:ext uri="{BB962C8B-B14F-4D97-AF65-F5344CB8AC3E}">
        <p14:creationId xmlns:p14="http://schemas.microsoft.com/office/powerpoint/2010/main" val="159141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32614DA-C75E-4F32-9F06-6AAE6B351EDC}" type="slidenum">
              <a:rPr lang="nl-NL" altLang="nl-NL"/>
              <a:pPr>
                <a:defRPr/>
              </a:pPr>
              <a:t>‹#›</a:t>
            </a:fld>
            <a:endParaRPr lang="nl-NL" altLang="nl-NL"/>
          </a:p>
        </p:txBody>
      </p:sp>
    </p:spTree>
    <p:extLst>
      <p:ext uri="{BB962C8B-B14F-4D97-AF65-F5344CB8AC3E}">
        <p14:creationId xmlns:p14="http://schemas.microsoft.com/office/powerpoint/2010/main" val="186728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E452661-8C88-4841-AF1F-A1A8BB3930FE}" type="slidenum">
              <a:rPr lang="nl-NL" altLang="nl-NL"/>
              <a:pPr>
                <a:defRPr/>
              </a:pPr>
              <a:t>‹#›</a:t>
            </a:fld>
            <a:endParaRPr lang="nl-NL" altLang="nl-NL"/>
          </a:p>
        </p:txBody>
      </p:sp>
    </p:spTree>
    <p:extLst>
      <p:ext uri="{BB962C8B-B14F-4D97-AF65-F5344CB8AC3E}">
        <p14:creationId xmlns:p14="http://schemas.microsoft.com/office/powerpoint/2010/main" val="2654712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idx="1"/>
          </p:nvPr>
        </p:nvSpPr>
        <p:spPr>
          <a:xfrm>
            <a:off x="324000" y="1440000"/>
            <a:ext cx="8460000" cy="4968000"/>
          </a:xfrm>
          <a:prstGeom prst="rect">
            <a:avLst/>
          </a:prstGeom>
        </p:spPr>
        <p:txBody>
          <a:bodyPr vert="horz" lIns="91440" tIns="45720" rIns="91440" bIns="45720" rtlCol="0">
            <a:normAutofit/>
          </a:body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657" r:id="rId1"/>
    <p:sldLayoutId id="2147483660" r:id="rId2"/>
    <p:sldLayoutId id="2147483663" r:id="rId3"/>
  </p:sldLayoutIdLst>
  <p:txStyles>
    <p:titleStyle>
      <a:lvl1pPr algn="ctr" defTabSz="457200" rtl="0" eaLnBrk="1" fontAlgn="base" hangingPunct="1">
        <a:spcBef>
          <a:spcPct val="0"/>
        </a:spcBef>
        <a:spcAft>
          <a:spcPct val="0"/>
        </a:spcAft>
        <a:defRPr sz="3200" kern="1200">
          <a:solidFill>
            <a:schemeClr val="tx1"/>
          </a:solidFill>
          <a:latin typeface="Arial Narrow Bold"/>
          <a:ea typeface="ＭＳ Ｐゴシック" charset="-128"/>
          <a:cs typeface="Arial Narrow Bold"/>
        </a:defRPr>
      </a:lvl1pPr>
      <a:lvl2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2pPr>
      <a:lvl3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3pPr>
      <a:lvl4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4pPr>
      <a:lvl5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5pPr>
      <a:lvl6pPr marL="4572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6pPr>
      <a:lvl7pPr marL="9144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7pPr>
      <a:lvl8pPr marL="13716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8pPr>
      <a:lvl9pPr marL="18288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9pPr>
    </p:titleStyle>
    <p:bodyStyle>
      <a:lvl1pPr marL="273050" indent="0" algn="l" defTabSz="457200" rtl="0" eaLnBrk="1" fontAlgn="base" hangingPunct="1">
        <a:spcBef>
          <a:spcPts val="0"/>
        </a:spcBef>
        <a:spcAft>
          <a:spcPct val="0"/>
        </a:spcAft>
        <a:buFontTx/>
        <a:buNone/>
        <a:defRPr sz="2600" kern="1200">
          <a:solidFill>
            <a:schemeClr val="tx1"/>
          </a:solidFill>
          <a:latin typeface="Calibri" panose="020F0502020204030204" pitchFamily="34" charset="0"/>
          <a:ea typeface="ＭＳ Ｐゴシック" charset="-128"/>
          <a:cs typeface="Calibri" panose="020F0502020204030204" pitchFamily="34" charset="0"/>
        </a:defRPr>
      </a:lvl1pPr>
      <a:lvl2pPr marL="271463" indent="-271463" algn="l" defTabSz="457200" rtl="0" eaLnBrk="1" fontAlgn="base" hangingPunct="1">
        <a:spcBef>
          <a:spcPts val="0"/>
        </a:spcBef>
        <a:spcAft>
          <a:spcPct val="0"/>
        </a:spcAft>
        <a:buClr>
          <a:srgbClr val="C00000"/>
        </a:buClr>
        <a:buSzPct val="80000"/>
        <a:buFont typeface="Wingdings" panose="05000000000000000000" pitchFamily="2" charset="2"/>
        <a:buChar char="§"/>
        <a:defRPr sz="2600" kern="1200">
          <a:solidFill>
            <a:schemeClr val="tx1"/>
          </a:solidFill>
          <a:latin typeface="Calibri" panose="020F0502020204030204" pitchFamily="34" charset="0"/>
          <a:ea typeface="ＭＳ Ｐゴシック" charset="-128"/>
          <a:cs typeface="+mn-cs"/>
        </a:defRPr>
      </a:lvl2pPr>
      <a:lvl3pPr marL="542925" indent="-271463" algn="l" defTabSz="457200" rtl="0" eaLnBrk="1" fontAlgn="base" hangingPunct="1">
        <a:spcBef>
          <a:spcPts val="0"/>
        </a:spcBef>
        <a:spcAft>
          <a:spcPct val="0"/>
        </a:spcAft>
        <a:buClr>
          <a:srgbClr val="C00000"/>
        </a:buClr>
        <a:buSzPct val="80000"/>
        <a:buFont typeface="Lucida Grande"/>
        <a:buChar char="&gt;"/>
        <a:defRPr sz="2000" kern="1200">
          <a:solidFill>
            <a:schemeClr val="tx1"/>
          </a:solidFill>
          <a:latin typeface="Calibri" panose="020F0502020204030204" pitchFamily="34" charset="0"/>
          <a:ea typeface="ＭＳ Ｐゴシック" charset="-128"/>
          <a:cs typeface="+mn-cs"/>
        </a:defRPr>
      </a:lvl3pPr>
      <a:lvl4pPr marL="809625" indent="-266700" algn="l" defTabSz="457200" rtl="0" eaLnBrk="1" fontAlgn="base" hangingPunct="1">
        <a:spcBef>
          <a:spcPts val="0"/>
        </a:spcBef>
        <a:spcAft>
          <a:spcPct val="0"/>
        </a:spcAft>
        <a:buClr>
          <a:srgbClr val="C00000"/>
        </a:buClr>
        <a:buSzPct val="80000"/>
        <a:buFont typeface="Lucida Grande"/>
        <a:buChar char="&gt;"/>
        <a:defRPr sz="2000" kern="1200">
          <a:solidFill>
            <a:schemeClr val="tx1"/>
          </a:solidFill>
          <a:latin typeface="Calibri" panose="020F0502020204030204" pitchFamily="34" charset="0"/>
          <a:ea typeface="ＭＳ Ｐゴシック" charset="-128"/>
          <a:cs typeface="+mn-cs"/>
        </a:defRPr>
      </a:lvl4pPr>
      <a:lvl5pPr marL="1071563" indent="-261938" algn="l" defTabSz="457200" rtl="0" eaLnBrk="1" fontAlgn="base" hangingPunct="1">
        <a:spcBef>
          <a:spcPts val="0"/>
        </a:spcBef>
        <a:spcAft>
          <a:spcPct val="0"/>
        </a:spcAft>
        <a:buClr>
          <a:srgbClr val="C00000"/>
        </a:buClr>
        <a:buSzPct val="80000"/>
        <a:buFont typeface="Lucida Grande"/>
        <a:buChar char="&gt;"/>
        <a:defRPr sz="2000" kern="1200">
          <a:solidFill>
            <a:schemeClr val="tx1"/>
          </a:solidFill>
          <a:latin typeface="Calibri" panose="020F0502020204030204"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idx="1"/>
          </p:nvPr>
        </p:nvSpPr>
        <p:spPr>
          <a:xfrm>
            <a:off x="324000" y="1440000"/>
            <a:ext cx="8460000" cy="4968000"/>
          </a:xfrm>
          <a:prstGeom prst="rect">
            <a:avLst/>
          </a:prstGeom>
        </p:spPr>
        <p:txBody>
          <a:bodyPr vert="horz" lIns="91440" tIns="45720" rIns="91440" bIns="45720" rtlCol="0">
            <a:normAutofit/>
          </a:body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860448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457200" rtl="0" eaLnBrk="0" fontAlgn="base" hangingPunct="0">
        <a:spcBef>
          <a:spcPct val="0"/>
        </a:spcBef>
        <a:spcAft>
          <a:spcPct val="0"/>
        </a:spcAft>
        <a:defRPr sz="3200" kern="1200">
          <a:solidFill>
            <a:schemeClr val="tx1"/>
          </a:solidFill>
          <a:latin typeface="Arial Narrow Bold"/>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p:titleStyle>
    <p:bodyStyle>
      <a:lvl1pPr marL="273050" indent="0" algn="l" defTabSz="457200" rtl="0" eaLnBrk="0" fontAlgn="base" hangingPunct="0">
        <a:spcBef>
          <a:spcPts val="0"/>
        </a:spcBef>
        <a:spcAft>
          <a:spcPct val="0"/>
        </a:spcAft>
        <a:buFontTx/>
        <a:buNone/>
        <a:defRPr sz="2600" kern="1200">
          <a:solidFill>
            <a:schemeClr val="tx1"/>
          </a:solidFill>
          <a:latin typeface="Calibri" panose="020F0502020204030204" pitchFamily="34" charset="0"/>
          <a:ea typeface="ＭＳ Ｐゴシック" charset="-128"/>
          <a:cs typeface="Calibri" panose="020F0502020204030204" pitchFamily="34" charset="0"/>
        </a:defRPr>
      </a:lvl1pPr>
      <a:lvl2pPr marL="271463" indent="-271463" algn="l" defTabSz="457200" rtl="0" eaLnBrk="0" fontAlgn="base" hangingPunct="0">
        <a:spcBef>
          <a:spcPts val="0"/>
        </a:spcBef>
        <a:spcAft>
          <a:spcPct val="0"/>
        </a:spcAft>
        <a:buClr>
          <a:srgbClr val="C00000"/>
        </a:buClr>
        <a:buSzPct val="80000"/>
        <a:buFont typeface="Wingdings" panose="05000000000000000000" pitchFamily="2" charset="2"/>
        <a:buChar char="§"/>
        <a:defRPr sz="2600" kern="1200">
          <a:solidFill>
            <a:schemeClr val="tx1"/>
          </a:solidFill>
          <a:latin typeface="Calibri" panose="020F0502020204030204" pitchFamily="34" charset="0"/>
          <a:ea typeface="ＭＳ Ｐゴシック" charset="-128"/>
          <a:cs typeface="+mn-cs"/>
        </a:defRPr>
      </a:lvl2pPr>
      <a:lvl3pPr marL="542925" indent="-271463" algn="l" defTabSz="457200" rtl="0" eaLnBrk="0" fontAlgn="base" hangingPunct="0">
        <a:spcBef>
          <a:spcPts val="0"/>
        </a:spcBef>
        <a:spcAft>
          <a:spcPct val="0"/>
        </a:spcAft>
        <a:buClr>
          <a:srgbClr val="C00000"/>
        </a:buClr>
        <a:buSzPct val="80000"/>
        <a:buFont typeface="Lucida Grande"/>
        <a:buChar char="&gt;"/>
        <a:defRPr sz="2000" kern="1200">
          <a:solidFill>
            <a:schemeClr val="tx1"/>
          </a:solidFill>
          <a:latin typeface="Calibri" panose="020F0502020204030204" pitchFamily="34" charset="0"/>
          <a:ea typeface="ＭＳ Ｐゴシック" charset="-128"/>
          <a:cs typeface="+mn-cs"/>
        </a:defRPr>
      </a:lvl3pPr>
      <a:lvl4pPr marL="809625" indent="-266700" algn="l" defTabSz="457200" rtl="0" eaLnBrk="0" fontAlgn="base" hangingPunct="0">
        <a:spcBef>
          <a:spcPts val="0"/>
        </a:spcBef>
        <a:spcAft>
          <a:spcPct val="0"/>
        </a:spcAft>
        <a:buClr>
          <a:srgbClr val="C00000"/>
        </a:buClr>
        <a:buSzPct val="80000"/>
        <a:buFont typeface="Lucida Grande"/>
        <a:buChar char="&gt;"/>
        <a:defRPr sz="2000" kern="1200">
          <a:solidFill>
            <a:schemeClr val="tx1"/>
          </a:solidFill>
          <a:latin typeface="Calibri" panose="020F0502020204030204" pitchFamily="34" charset="0"/>
          <a:ea typeface="ＭＳ Ｐゴシック" charset="-128"/>
          <a:cs typeface="+mn-cs"/>
        </a:defRPr>
      </a:lvl4pPr>
      <a:lvl5pPr marL="1071563" indent="-261938" algn="l" defTabSz="457200" rtl="0" eaLnBrk="0" fontAlgn="base" hangingPunct="0">
        <a:spcBef>
          <a:spcPts val="0"/>
        </a:spcBef>
        <a:spcAft>
          <a:spcPct val="0"/>
        </a:spcAft>
        <a:buClr>
          <a:srgbClr val="C00000"/>
        </a:buClr>
        <a:buSzPct val="80000"/>
        <a:buFont typeface="Lucida Grande"/>
        <a:buChar char="&gt;"/>
        <a:defRPr sz="2000" kern="1200">
          <a:solidFill>
            <a:schemeClr val="tx1"/>
          </a:solidFill>
          <a:latin typeface="Calibri" panose="020F0502020204030204"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het opmaakprofiel te bewerken</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1479C1DF-0140-48E5-885F-1662330E45BB}" type="slidenum">
              <a:rPr lang="nl-NL" altLang="nl-NL"/>
              <a:pPr>
                <a:defRPr/>
              </a:pPr>
              <a:t>‹#›</a:t>
            </a:fld>
            <a:endParaRPr lang="nl-NL" altLang="nl-NL"/>
          </a:p>
        </p:txBody>
      </p:sp>
    </p:spTree>
    <p:extLst>
      <p:ext uri="{BB962C8B-B14F-4D97-AF65-F5344CB8AC3E}">
        <p14:creationId xmlns:p14="http://schemas.microsoft.com/office/powerpoint/2010/main" val="30852816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E35A75-77D9-4A0B-B819-51106879FF1E}" type="datetimeFigureOut">
              <a:rPr lang="nl-NL" smtClean="0"/>
              <a:t>28-10-2021</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394122-2CAF-45AC-8B12-F93A624AA349}" type="slidenum">
              <a:rPr lang="nl-NL" smtClean="0"/>
              <a:t>‹#›</a:t>
            </a:fld>
            <a:endParaRPr lang="nl-NL"/>
          </a:p>
        </p:txBody>
      </p:sp>
    </p:spTree>
    <p:extLst>
      <p:ext uri="{BB962C8B-B14F-4D97-AF65-F5344CB8AC3E}">
        <p14:creationId xmlns:p14="http://schemas.microsoft.com/office/powerpoint/2010/main" val="20428617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f.k.boersma@vu.n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g"/><Relationship Id="rId1" Type="http://schemas.openxmlformats.org/officeDocument/2006/relationships/slideLayout" Target="../slideLayouts/slideLayout20.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eren 19"/>
          <p:cNvGrpSpPr>
            <a:grpSpLocks/>
          </p:cNvGrpSpPr>
          <p:nvPr/>
        </p:nvGrpSpPr>
        <p:grpSpPr bwMode="auto">
          <a:xfrm>
            <a:off x="2" y="6415088"/>
            <a:ext cx="5364163" cy="442912"/>
            <a:chOff x="0" y="6414797"/>
            <a:chExt cx="5364163" cy="443204"/>
          </a:xfrm>
        </p:grpSpPr>
        <p:sp>
          <p:nvSpPr>
            <p:cNvPr id="16" name="Slide Number Placeholder 3"/>
            <p:cNvSpPr txBox="1">
              <a:spLocks/>
            </p:cNvSpPr>
            <p:nvPr/>
          </p:nvSpPr>
          <p:spPr bwMode="auto">
            <a:xfrm>
              <a:off x="0" y="6453336"/>
              <a:ext cx="611188" cy="40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fld id="{B6535939-1A7B-AE4D-A0E3-E82652A3CA2F}" type="slidenum">
                <a:rPr lang="nl-NL" sz="1200" smtClean="0">
                  <a:solidFill>
                    <a:srgbClr val="FFFFFF"/>
                  </a:solidFill>
                  <a:latin typeface="Calibri" charset="0"/>
                  <a:cs typeface="Calibri" charset="0"/>
                </a:rPr>
                <a:pPr eaLnBrk="1" hangingPunct="1">
                  <a:spcBef>
                    <a:spcPct val="20000"/>
                  </a:spcBef>
                </a:pPr>
                <a:t>1</a:t>
              </a:fld>
              <a:endParaRPr lang="nl-NL" sz="1200" dirty="0">
                <a:solidFill>
                  <a:srgbClr val="FFFFFF"/>
                </a:solidFill>
                <a:latin typeface="Calibri" charset="0"/>
                <a:cs typeface="Calibri" charset="0"/>
              </a:endParaRPr>
            </a:p>
          </p:txBody>
        </p:sp>
        <p:sp>
          <p:nvSpPr>
            <p:cNvPr id="17" name="Footer Placeholder 2"/>
            <p:cNvSpPr txBox="1">
              <a:spLocks/>
            </p:cNvSpPr>
            <p:nvPr/>
          </p:nvSpPr>
          <p:spPr bwMode="auto">
            <a:xfrm>
              <a:off x="611188" y="6414797"/>
              <a:ext cx="4752975" cy="44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nl-NL" sz="1200" dirty="0">
                <a:solidFill>
                  <a:schemeClr val="bg1"/>
                </a:solidFill>
                <a:latin typeface="Calibri" charset="0"/>
                <a:cs typeface="Calibri" charset="0"/>
              </a:endParaRPr>
            </a:p>
          </p:txBody>
        </p:sp>
      </p:grpSp>
      <p:pic>
        <p:nvPicPr>
          <p:cNvPr id="5" name="Picture 4"/>
          <p:cNvPicPr>
            <a:picLocks noChangeAspect="1"/>
          </p:cNvPicPr>
          <p:nvPr/>
        </p:nvPicPr>
        <p:blipFill>
          <a:blip r:embed="rId3"/>
          <a:stretch>
            <a:fillRect/>
          </a:stretch>
        </p:blipFill>
        <p:spPr>
          <a:xfrm>
            <a:off x="6461528" y="5813893"/>
            <a:ext cx="2682472" cy="938865"/>
          </a:xfrm>
          <a:prstGeom prst="rect">
            <a:avLst/>
          </a:prstGeom>
        </p:spPr>
      </p:pic>
      <p:sp>
        <p:nvSpPr>
          <p:cNvPr id="10" name="Titel 1"/>
          <p:cNvSpPr txBox="1">
            <a:spLocks/>
          </p:cNvSpPr>
          <p:nvPr/>
        </p:nvSpPr>
        <p:spPr>
          <a:xfrm>
            <a:off x="119269" y="337625"/>
            <a:ext cx="8841851" cy="1262462"/>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fontScale="77500" lnSpcReduction="20000"/>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pPr>
              <a:lnSpc>
                <a:spcPct val="150000"/>
              </a:lnSpc>
            </a:pPr>
            <a:r>
              <a:rPr lang="en-US" sz="4000" dirty="0"/>
              <a:t>PARIS IS STILL FAR … </a:t>
            </a:r>
          </a:p>
          <a:p>
            <a:r>
              <a:rPr lang="en-US" i="1" dirty="0"/>
              <a:t>		grant applications and impact</a:t>
            </a:r>
            <a:endParaRPr lang="nl-NL" i="1" dirty="0"/>
          </a:p>
        </p:txBody>
      </p:sp>
      <p:sp>
        <p:nvSpPr>
          <p:cNvPr id="11" name="Titel 1"/>
          <p:cNvSpPr txBox="1">
            <a:spLocks/>
          </p:cNvSpPr>
          <p:nvPr/>
        </p:nvSpPr>
        <p:spPr>
          <a:xfrm>
            <a:off x="305596" y="2013192"/>
            <a:ext cx="5673173" cy="2102765"/>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r>
              <a:rPr lang="en-US" sz="2800" dirty="0"/>
              <a:t>Kees Boersma</a:t>
            </a:r>
          </a:p>
          <a:p>
            <a:pPr>
              <a:lnSpc>
                <a:spcPct val="200000"/>
              </a:lnSpc>
            </a:pPr>
            <a:r>
              <a:rPr lang="en-US" sz="2000" dirty="0"/>
              <a:t>Faculty of Social Sciences</a:t>
            </a:r>
          </a:p>
          <a:p>
            <a:r>
              <a:rPr lang="en-US" sz="2000" dirty="0"/>
              <a:t>Department of Organization Sciences</a:t>
            </a:r>
          </a:p>
          <a:p>
            <a:r>
              <a:rPr lang="en-US" sz="1400" dirty="0" smtClean="0">
                <a:hlinkClick r:id="rId4"/>
              </a:rPr>
              <a:t>f.k.boersma@vu.nl</a:t>
            </a:r>
            <a:r>
              <a:rPr lang="en-US" sz="1400" dirty="0" smtClean="0"/>
              <a:t> </a:t>
            </a:r>
            <a:endParaRPr lang="en-US" sz="1400" dirty="0"/>
          </a:p>
        </p:txBody>
      </p:sp>
      <p:pic>
        <p:nvPicPr>
          <p:cNvPr id="6" name="Picture 5"/>
          <p:cNvPicPr>
            <a:picLocks noChangeAspect="1"/>
          </p:cNvPicPr>
          <p:nvPr/>
        </p:nvPicPr>
        <p:blipFill>
          <a:blip r:embed="rId5"/>
          <a:stretch>
            <a:fillRect/>
          </a:stretch>
        </p:blipFill>
        <p:spPr>
          <a:xfrm>
            <a:off x="631799" y="1671705"/>
            <a:ext cx="304826" cy="219475"/>
          </a:xfrm>
          <a:prstGeom prst="rect">
            <a:avLst/>
          </a:prstGeom>
        </p:spPr>
      </p:pic>
    </p:spTree>
    <p:extLst>
      <p:ext uri="{BB962C8B-B14F-4D97-AF65-F5344CB8AC3E}">
        <p14:creationId xmlns:p14="http://schemas.microsoft.com/office/powerpoint/2010/main" val="3428313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07504" y="115200"/>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pPr marL="0" marR="0" lvl="0" indent="0" algn="l" defTabSz="457200" rtl="0" eaLnBrk="0" fontAlgn="base" latinLnBrk="0" hangingPunct="0">
              <a:lnSpc>
                <a:spcPts val="3200"/>
              </a:lnSpc>
              <a:spcBef>
                <a:spcPct val="0"/>
              </a:spcBef>
              <a:spcAft>
                <a:spcPct val="0"/>
              </a:spcAft>
              <a:buClrTx/>
              <a:buSzTx/>
              <a:buFontTx/>
              <a:buNone/>
              <a:tabLst/>
              <a:defRPr/>
            </a:pPr>
            <a:r>
              <a:rPr kumimoji="0" lang="en-US" sz="3200" b="0" i="0" u="none" strike="noStrike" kern="1200" cap="all" spc="0" normalizeH="0" baseline="0" noProof="0" dirty="0" smtClean="0">
                <a:ln>
                  <a:noFill/>
                </a:ln>
                <a:solidFill>
                  <a:prstClr val="white"/>
                </a:solidFill>
                <a:effectLst/>
                <a:uLnTx/>
                <a:uFillTx/>
                <a:latin typeface="Calibri"/>
                <a:ea typeface="ＭＳ Ｐゴシック" charset="-128"/>
              </a:rPr>
              <a:t>Horizon Europe</a:t>
            </a:r>
            <a:endParaRPr kumimoji="0" lang="nl-NL" sz="3200" b="0" i="0" u="none" strike="noStrike" kern="1200" cap="all" spc="0" normalizeH="0" baseline="0" noProof="0" dirty="0">
              <a:ln>
                <a:noFill/>
              </a:ln>
              <a:solidFill>
                <a:prstClr val="white"/>
              </a:solidFill>
              <a:effectLst/>
              <a:uLnTx/>
              <a:uFillTx/>
              <a:latin typeface="Calibri"/>
              <a:ea typeface="ＭＳ Ｐゴシック" charset="-128"/>
            </a:endParaRPr>
          </a:p>
        </p:txBody>
      </p:sp>
      <p:sp>
        <p:nvSpPr>
          <p:cNvPr id="10" name="Driehoekje"/>
          <p:cNvSpPr/>
          <p:nvPr/>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pic>
        <p:nvPicPr>
          <p:cNvPr id="2" name="Picture 1"/>
          <p:cNvPicPr>
            <a:picLocks noChangeAspect="1"/>
          </p:cNvPicPr>
          <p:nvPr/>
        </p:nvPicPr>
        <p:blipFill>
          <a:blip r:embed="rId2"/>
          <a:stretch>
            <a:fillRect/>
          </a:stretch>
        </p:blipFill>
        <p:spPr>
          <a:xfrm>
            <a:off x="1358983" y="1507695"/>
            <a:ext cx="6426031" cy="3329768"/>
          </a:xfrm>
          <a:prstGeom prst="rect">
            <a:avLst/>
          </a:prstGeom>
        </p:spPr>
      </p:pic>
      <p:sp>
        <p:nvSpPr>
          <p:cNvPr id="3" name="Rectangle 2"/>
          <p:cNvSpPr/>
          <p:nvPr/>
        </p:nvSpPr>
        <p:spPr>
          <a:xfrm>
            <a:off x="317090" y="5149958"/>
            <a:ext cx="8509819" cy="1323439"/>
          </a:xfrm>
          <a:prstGeom prst="rect">
            <a:avLst/>
          </a:prstGeom>
        </p:spPr>
        <p:txBody>
          <a:bodyPr wrap="square">
            <a:spAutoFit/>
          </a:bodyPr>
          <a:lstStyle/>
          <a:p>
            <a:r>
              <a:rPr lang="en-GB" sz="1600" dirty="0"/>
              <a:t>Disaster-Resilient Society for </a:t>
            </a:r>
            <a:r>
              <a:rPr lang="en-GB" sz="1600" dirty="0" smtClean="0"/>
              <a:t>Europe. This </a:t>
            </a:r>
            <a:r>
              <a:rPr lang="en-GB" sz="1600" dirty="0"/>
              <a:t>Destination supports the implementation of international policy frameworks (e.g. the Sendai Framework for Disaster Risk Reduction, the Paris Agreement, Sustainable Development Goals), EU disaster risk management policies tackling natural and man-made threats (either accidental or intentional), European Green Deal priorities including the new EU Climate Adaptation Strategy </a:t>
            </a:r>
            <a:r>
              <a:rPr lang="en-GB" sz="1600" dirty="0" smtClean="0"/>
              <a:t>….</a:t>
            </a:r>
            <a:endParaRPr lang="nl-NL" sz="1600" dirty="0"/>
          </a:p>
        </p:txBody>
      </p:sp>
    </p:spTree>
    <p:extLst>
      <p:ext uri="{BB962C8B-B14F-4D97-AF65-F5344CB8AC3E}">
        <p14:creationId xmlns:p14="http://schemas.microsoft.com/office/powerpoint/2010/main" val="3378722657"/>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07504" y="115200"/>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r>
              <a:rPr lang="en-US" dirty="0"/>
              <a:t>NWO AGENDA </a:t>
            </a:r>
            <a:r>
              <a:rPr lang="en-US"/>
              <a:t>resilient societies</a:t>
            </a:r>
            <a:endParaRPr lang="nl-NL" dirty="0"/>
          </a:p>
        </p:txBody>
      </p:sp>
      <p:sp>
        <p:nvSpPr>
          <p:cNvPr id="10" name="Driehoekje"/>
          <p:cNvSpPr/>
          <p:nvPr/>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a:solidFill>
                <a:srgbClr val="FFFFFF"/>
              </a:solidFill>
              <a:ea typeface="ＭＳ Ｐゴシック" charset="-128"/>
            </a:endParaRPr>
          </a:p>
        </p:txBody>
      </p:sp>
      <p:pic>
        <p:nvPicPr>
          <p:cNvPr id="5" name="Picture 4"/>
          <p:cNvPicPr>
            <a:picLocks noChangeAspect="1"/>
          </p:cNvPicPr>
          <p:nvPr/>
        </p:nvPicPr>
        <p:blipFill>
          <a:blip r:embed="rId2"/>
          <a:stretch>
            <a:fillRect/>
          </a:stretch>
        </p:blipFill>
        <p:spPr>
          <a:xfrm>
            <a:off x="356793" y="2115865"/>
            <a:ext cx="5119276" cy="3486854"/>
          </a:xfrm>
          <a:prstGeom prst="rect">
            <a:avLst/>
          </a:prstGeom>
        </p:spPr>
      </p:pic>
      <p:pic>
        <p:nvPicPr>
          <p:cNvPr id="2" name="Picture 1"/>
          <p:cNvPicPr>
            <a:picLocks noChangeAspect="1"/>
          </p:cNvPicPr>
          <p:nvPr/>
        </p:nvPicPr>
        <p:blipFill>
          <a:blip r:embed="rId3"/>
          <a:stretch>
            <a:fillRect/>
          </a:stretch>
        </p:blipFill>
        <p:spPr>
          <a:xfrm>
            <a:off x="5825773" y="1643204"/>
            <a:ext cx="2950720" cy="4432176"/>
          </a:xfrm>
          <a:prstGeom prst="rect">
            <a:avLst/>
          </a:prstGeom>
        </p:spPr>
      </p:pic>
    </p:spTree>
    <p:extLst>
      <p:ext uri="{BB962C8B-B14F-4D97-AF65-F5344CB8AC3E}">
        <p14:creationId xmlns:p14="http://schemas.microsoft.com/office/powerpoint/2010/main" val="2439204954"/>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07504" y="115200"/>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pPr marL="0" marR="0" lvl="0" indent="0" algn="l" defTabSz="457200" rtl="0" eaLnBrk="0" fontAlgn="base" latinLnBrk="0" hangingPunct="0">
              <a:lnSpc>
                <a:spcPts val="3200"/>
              </a:lnSpc>
              <a:spcBef>
                <a:spcPct val="0"/>
              </a:spcBef>
              <a:spcAft>
                <a:spcPct val="0"/>
              </a:spcAft>
              <a:buClrTx/>
              <a:buSzTx/>
              <a:buFontTx/>
              <a:buNone/>
              <a:tabLst/>
              <a:defRPr/>
            </a:pPr>
            <a:r>
              <a:rPr kumimoji="0" lang="en-US" sz="3200" b="0" i="0" u="none" strike="noStrike" kern="1200" cap="all" spc="0" normalizeH="0" baseline="0" noProof="0" dirty="0">
                <a:ln>
                  <a:noFill/>
                </a:ln>
                <a:solidFill>
                  <a:prstClr val="white"/>
                </a:solidFill>
                <a:effectLst/>
                <a:uLnTx/>
                <a:uFillTx/>
                <a:latin typeface="Calibri"/>
                <a:ea typeface="ＭＳ Ｐゴシック" charset="-128"/>
              </a:rPr>
              <a:t>discussion</a:t>
            </a:r>
            <a:endParaRPr kumimoji="0" lang="nl-NL" sz="3200" b="0" i="0" u="none" strike="noStrike" kern="1200" cap="all" spc="0" normalizeH="0" baseline="0" noProof="0" dirty="0">
              <a:ln>
                <a:noFill/>
              </a:ln>
              <a:solidFill>
                <a:prstClr val="white"/>
              </a:solidFill>
              <a:effectLst/>
              <a:uLnTx/>
              <a:uFillTx/>
              <a:latin typeface="Calibri"/>
              <a:ea typeface="ＭＳ Ｐゴシック" charset="-128"/>
            </a:endParaRPr>
          </a:p>
        </p:txBody>
      </p:sp>
      <p:sp>
        <p:nvSpPr>
          <p:cNvPr id="10" name="Driehoekje"/>
          <p:cNvSpPr/>
          <p:nvPr/>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FAC15AFA-0400-46CC-B085-00D229AB6C0D}"/>
              </a:ext>
            </a:extLst>
          </p:cNvPr>
          <p:cNvPicPr>
            <a:picLocks noChangeAspect="1"/>
          </p:cNvPicPr>
          <p:nvPr/>
        </p:nvPicPr>
        <p:blipFill>
          <a:blip r:embed="rId2"/>
          <a:stretch>
            <a:fillRect/>
          </a:stretch>
        </p:blipFill>
        <p:spPr>
          <a:xfrm>
            <a:off x="5476126" y="4870933"/>
            <a:ext cx="3487055" cy="1756348"/>
          </a:xfrm>
          <a:prstGeom prst="rect">
            <a:avLst/>
          </a:prstGeom>
        </p:spPr>
      </p:pic>
      <p:sp>
        <p:nvSpPr>
          <p:cNvPr id="3" name="TextBox 2">
            <a:extLst>
              <a:ext uri="{FF2B5EF4-FFF2-40B4-BE49-F238E27FC236}">
                <a16:creationId xmlns:a16="http://schemas.microsoft.com/office/drawing/2014/main" id="{14769C80-6157-4353-92C6-9F1667A97C26}"/>
              </a:ext>
            </a:extLst>
          </p:cNvPr>
          <p:cNvSpPr txBox="1"/>
          <p:nvPr/>
        </p:nvSpPr>
        <p:spPr>
          <a:xfrm>
            <a:off x="523982" y="2143654"/>
            <a:ext cx="6907660" cy="2585323"/>
          </a:xfrm>
          <a:prstGeom prst="rect">
            <a:avLst/>
          </a:prstGeom>
          <a:noFill/>
        </p:spPr>
        <p:txBody>
          <a:bodyPr wrap="none" rtlCol="0">
            <a:spAutoFit/>
          </a:bodyPr>
          <a:lstStyle/>
          <a:p>
            <a:pPr marL="285750" indent="-285750">
              <a:lnSpc>
                <a:spcPct val="150000"/>
              </a:lnSpc>
              <a:buFontTx/>
              <a:buChar char="-"/>
            </a:pPr>
            <a:r>
              <a:rPr lang="en-US" sz="2400" dirty="0"/>
              <a:t>Linking your research to broader agendas</a:t>
            </a:r>
          </a:p>
          <a:p>
            <a:pPr marL="285750" indent="-285750">
              <a:lnSpc>
                <a:spcPct val="150000"/>
              </a:lnSpc>
              <a:buFontTx/>
              <a:buChar char="-"/>
            </a:pPr>
            <a:r>
              <a:rPr lang="en-US" sz="2400" dirty="0"/>
              <a:t>Think about outcomes and impact</a:t>
            </a:r>
          </a:p>
          <a:p>
            <a:pPr marL="285750" indent="-285750">
              <a:lnSpc>
                <a:spcPct val="150000"/>
              </a:lnSpc>
              <a:buFontTx/>
              <a:buChar char="-"/>
            </a:pPr>
            <a:r>
              <a:rPr lang="en-US" sz="2400" dirty="0"/>
              <a:t>Shape a consortium with partners you can trust</a:t>
            </a:r>
          </a:p>
          <a:p>
            <a:pPr marL="285750" indent="-285750">
              <a:lnSpc>
                <a:spcPct val="150000"/>
              </a:lnSpc>
              <a:buFontTx/>
              <a:buChar char="-"/>
            </a:pPr>
            <a:r>
              <a:rPr lang="en-US" sz="2400" dirty="0"/>
              <a:t>Make it doable</a:t>
            </a:r>
          </a:p>
          <a:p>
            <a:pPr marL="285750" indent="-285750">
              <a:buFontTx/>
              <a:buChar char="-"/>
            </a:pPr>
            <a:endParaRPr lang="nl-NL" dirty="0"/>
          </a:p>
        </p:txBody>
      </p:sp>
    </p:spTree>
    <p:extLst>
      <p:ext uri="{BB962C8B-B14F-4D97-AF65-F5344CB8AC3E}">
        <p14:creationId xmlns:p14="http://schemas.microsoft.com/office/powerpoint/2010/main" val="227597957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07504" y="115200"/>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pPr lvl="0">
              <a:defRPr/>
            </a:pPr>
            <a:r>
              <a:rPr lang="en-GB" dirty="0">
                <a:solidFill>
                  <a:prstClr val="white"/>
                </a:solidFill>
              </a:rPr>
              <a:t>we regret to inform you that …</a:t>
            </a:r>
            <a:endParaRPr kumimoji="0" lang="nl-NL" sz="3200" b="0" i="0" u="none" strike="noStrike" kern="1200" cap="all" spc="0" normalizeH="0" baseline="0" noProof="0" dirty="0">
              <a:ln>
                <a:noFill/>
              </a:ln>
              <a:solidFill>
                <a:prstClr val="white"/>
              </a:solidFill>
              <a:effectLst/>
              <a:uLnTx/>
              <a:uFillTx/>
              <a:latin typeface="Calibri"/>
              <a:ea typeface="ＭＳ Ｐゴシック" charset="-128"/>
            </a:endParaRPr>
          </a:p>
        </p:txBody>
      </p:sp>
      <p:sp>
        <p:nvSpPr>
          <p:cNvPr id="10" name="Driehoekje"/>
          <p:cNvSpPr/>
          <p:nvPr/>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2" name="Rectangle 1"/>
          <p:cNvSpPr/>
          <p:nvPr/>
        </p:nvSpPr>
        <p:spPr>
          <a:xfrm>
            <a:off x="284952" y="2150163"/>
            <a:ext cx="8751544" cy="3170099"/>
          </a:xfrm>
          <a:prstGeom prst="rect">
            <a:avLst/>
          </a:prstGeom>
        </p:spPr>
        <p:txBody>
          <a:bodyPr wrap="square">
            <a:spAutoFit/>
          </a:bodyPr>
          <a:lstStyle/>
          <a:p>
            <a:r>
              <a:rPr lang="en-GB" sz="2000" dirty="0"/>
              <a:t>Dear Madam/Sir,</a:t>
            </a:r>
          </a:p>
          <a:p>
            <a:endParaRPr lang="en-GB" sz="2000" dirty="0"/>
          </a:p>
          <a:p>
            <a:r>
              <a:rPr lang="en-GB" sz="2000" dirty="0"/>
              <a:t>I am writing in connection with your proposal for the above-mentioned call.</a:t>
            </a:r>
          </a:p>
          <a:p>
            <a:endParaRPr lang="en-GB" sz="2000" dirty="0"/>
          </a:p>
          <a:p>
            <a:r>
              <a:rPr lang="en-GB" sz="2000" dirty="0"/>
              <a:t>Having evaluated your proposal, we </a:t>
            </a:r>
            <a:r>
              <a:rPr lang="en-GB" sz="2000" u="sng" dirty="0"/>
              <a:t>regret to inform you that</a:t>
            </a:r>
            <a:r>
              <a:rPr lang="en-GB" sz="2000" dirty="0"/>
              <a:t>, despite its merits, it can unfortunately not be funded because the score obtained does not suffice, given the budgetary resources available for the call.</a:t>
            </a:r>
          </a:p>
          <a:p>
            <a:endParaRPr lang="en-GB" sz="2000" dirty="0"/>
          </a:p>
          <a:p>
            <a:endParaRPr lang="en-GB" sz="2000" dirty="0"/>
          </a:p>
          <a:p>
            <a:endParaRPr lang="nl-NL" sz="2000" dirty="0"/>
          </a:p>
        </p:txBody>
      </p:sp>
      <p:pic>
        <p:nvPicPr>
          <p:cNvPr id="3" name="Picture 2"/>
          <p:cNvPicPr>
            <a:picLocks noChangeAspect="1"/>
          </p:cNvPicPr>
          <p:nvPr/>
        </p:nvPicPr>
        <p:blipFill>
          <a:blip r:embed="rId2"/>
          <a:stretch>
            <a:fillRect/>
          </a:stretch>
        </p:blipFill>
        <p:spPr>
          <a:xfrm>
            <a:off x="2360598" y="4623399"/>
            <a:ext cx="3818239" cy="2704586"/>
          </a:xfrm>
          <a:prstGeom prst="rect">
            <a:avLst/>
          </a:prstGeom>
        </p:spPr>
      </p:pic>
      <p:pic>
        <p:nvPicPr>
          <p:cNvPr id="4" name="Picture 3"/>
          <p:cNvPicPr>
            <a:picLocks noChangeAspect="1"/>
          </p:cNvPicPr>
          <p:nvPr/>
        </p:nvPicPr>
        <p:blipFill>
          <a:blip r:embed="rId3"/>
          <a:stretch>
            <a:fillRect/>
          </a:stretch>
        </p:blipFill>
        <p:spPr>
          <a:xfrm>
            <a:off x="6565155" y="5325859"/>
            <a:ext cx="2422106" cy="1299667"/>
          </a:xfrm>
          <a:prstGeom prst="rect">
            <a:avLst/>
          </a:prstGeom>
        </p:spPr>
      </p:pic>
      <p:sp>
        <p:nvSpPr>
          <p:cNvPr id="5" name="TextBox 4"/>
          <p:cNvSpPr txBox="1"/>
          <p:nvPr/>
        </p:nvSpPr>
        <p:spPr>
          <a:xfrm>
            <a:off x="156739" y="5575582"/>
            <a:ext cx="2733441" cy="400110"/>
          </a:xfrm>
          <a:prstGeom prst="rect">
            <a:avLst/>
          </a:prstGeom>
          <a:noFill/>
        </p:spPr>
        <p:txBody>
          <a:bodyPr wrap="none" rtlCol="0">
            <a:spAutoFit/>
          </a:bodyPr>
          <a:lstStyle/>
          <a:p>
            <a:r>
              <a:rPr lang="en-US" sz="2000" dirty="0"/>
              <a:t>But on February 2021:</a:t>
            </a:r>
            <a:endParaRPr lang="nl-NL" sz="2000" dirty="0"/>
          </a:p>
        </p:txBody>
      </p:sp>
    </p:spTree>
    <p:extLst>
      <p:ext uri="{BB962C8B-B14F-4D97-AF65-F5344CB8AC3E}">
        <p14:creationId xmlns:p14="http://schemas.microsoft.com/office/powerpoint/2010/main" val="2978825210"/>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07504" y="115200"/>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pPr marL="0" marR="0" lvl="0" indent="0" algn="l" defTabSz="457200" rtl="0" eaLnBrk="0" fontAlgn="base" latinLnBrk="0" hangingPunct="0">
              <a:lnSpc>
                <a:spcPts val="3200"/>
              </a:lnSpc>
              <a:spcBef>
                <a:spcPct val="0"/>
              </a:spcBef>
              <a:spcAft>
                <a:spcPct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Calibri"/>
                <a:ea typeface="ＭＳ Ｐゴシック" charset="-128"/>
              </a:rPr>
              <a:t>The bumpy</a:t>
            </a:r>
            <a:r>
              <a:rPr kumimoji="0" lang="en-US" sz="2800" b="0" i="0" u="none" strike="noStrike" kern="1200" cap="all" spc="0" normalizeH="0" noProof="0" dirty="0">
                <a:ln>
                  <a:noFill/>
                </a:ln>
                <a:solidFill>
                  <a:prstClr val="white"/>
                </a:solidFill>
                <a:effectLst/>
                <a:uLnTx/>
                <a:uFillTx/>
                <a:latin typeface="Calibri"/>
                <a:ea typeface="ＭＳ Ｐゴシック" charset="-128"/>
              </a:rPr>
              <a:t> road towards a successful grant </a:t>
            </a:r>
            <a:endParaRPr kumimoji="0" lang="nl-NL" sz="2800" b="0" i="0" u="none" strike="noStrike" kern="1200" cap="all" spc="0" normalizeH="0" baseline="0" noProof="0" dirty="0">
              <a:ln>
                <a:noFill/>
              </a:ln>
              <a:solidFill>
                <a:prstClr val="white"/>
              </a:solidFill>
              <a:effectLst/>
              <a:uLnTx/>
              <a:uFillTx/>
              <a:latin typeface="Calibri"/>
              <a:ea typeface="ＭＳ Ｐゴシック" charset="-128"/>
            </a:endParaRPr>
          </a:p>
        </p:txBody>
      </p:sp>
      <p:sp>
        <p:nvSpPr>
          <p:cNvPr id="10" name="Driehoekje"/>
          <p:cNvSpPr/>
          <p:nvPr/>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2" name="TextBox 1"/>
          <p:cNvSpPr txBox="1"/>
          <p:nvPr/>
        </p:nvSpPr>
        <p:spPr>
          <a:xfrm>
            <a:off x="309489" y="1839040"/>
            <a:ext cx="4498485" cy="5232202"/>
          </a:xfrm>
          <a:prstGeom prst="rect">
            <a:avLst/>
          </a:prstGeom>
          <a:noFill/>
        </p:spPr>
        <p:txBody>
          <a:bodyPr wrap="square" rtlCol="0">
            <a:spAutoFit/>
          </a:bodyPr>
          <a:lstStyle/>
          <a:p>
            <a:r>
              <a:rPr lang="en-US" sz="2000" dirty="0"/>
              <a:t>Thinking about </a:t>
            </a:r>
            <a:r>
              <a:rPr lang="en-US" sz="2000" u="sng" dirty="0"/>
              <a:t>impact</a:t>
            </a:r>
            <a:r>
              <a:rPr lang="en-US" sz="2000" dirty="0"/>
              <a:t> is </a:t>
            </a:r>
            <a:r>
              <a:rPr lang="en-US" sz="2000" dirty="0" smtClean="0"/>
              <a:t>important </a:t>
            </a:r>
            <a:r>
              <a:rPr lang="en-US" sz="2000" dirty="0"/>
              <a:t>in </a:t>
            </a:r>
            <a:r>
              <a:rPr lang="en-US" sz="2000" dirty="0" smtClean="0"/>
              <a:t>all phases </a:t>
            </a:r>
            <a:r>
              <a:rPr lang="en-US" sz="2000" dirty="0"/>
              <a:t>of grant writing:</a:t>
            </a:r>
          </a:p>
          <a:p>
            <a:endParaRPr lang="en-US" sz="2000" dirty="0"/>
          </a:p>
          <a:p>
            <a:pPr marL="285750" indent="-285750">
              <a:buFontTx/>
              <a:buChar char="-"/>
            </a:pPr>
            <a:r>
              <a:rPr lang="en-US" sz="2000" dirty="0"/>
              <a:t>What is your story?</a:t>
            </a:r>
          </a:p>
          <a:p>
            <a:pPr marL="285750" indent="-285750">
              <a:buFontTx/>
              <a:buChar char="-"/>
            </a:pPr>
            <a:r>
              <a:rPr lang="en-US" sz="2000" dirty="0"/>
              <a:t>What does the call text say?</a:t>
            </a:r>
          </a:p>
          <a:p>
            <a:pPr marL="285750" indent="-285750">
              <a:buFontTx/>
              <a:buChar char="-"/>
            </a:pPr>
            <a:r>
              <a:rPr lang="en-US" sz="2000" dirty="0" smtClean="0"/>
              <a:t>How </a:t>
            </a:r>
            <a:r>
              <a:rPr lang="en-US" sz="2000" dirty="0"/>
              <a:t>can you contribute to broader </a:t>
            </a:r>
            <a:r>
              <a:rPr lang="en-US" sz="2000" dirty="0" smtClean="0"/>
              <a:t>societal/research </a:t>
            </a:r>
            <a:r>
              <a:rPr lang="en-US" sz="2000" dirty="0"/>
              <a:t>agenda’s?</a:t>
            </a:r>
          </a:p>
          <a:p>
            <a:pPr marL="285750" indent="-285750">
              <a:buFontTx/>
              <a:buChar char="-"/>
            </a:pPr>
            <a:endParaRPr lang="en-US" sz="2000" dirty="0"/>
          </a:p>
          <a:p>
            <a:r>
              <a:rPr lang="en-US" sz="2000" dirty="0"/>
              <a:t>The bumpy road:</a:t>
            </a:r>
          </a:p>
          <a:p>
            <a:endParaRPr lang="en-US" sz="2000" dirty="0"/>
          </a:p>
          <a:p>
            <a:pPr marL="285750" indent="-285750">
              <a:buFontTx/>
              <a:buChar char="-"/>
            </a:pPr>
            <a:r>
              <a:rPr lang="en-US" sz="2000" dirty="0" smtClean="0"/>
              <a:t>What is the impact you would like to achieve</a:t>
            </a:r>
            <a:endParaRPr lang="en-US" sz="2000" dirty="0"/>
          </a:p>
          <a:p>
            <a:pPr marL="285750" indent="-285750">
              <a:buFontTx/>
              <a:buChar char="-"/>
            </a:pPr>
            <a:r>
              <a:rPr lang="en-US" sz="2000" dirty="0"/>
              <a:t>The </a:t>
            </a:r>
            <a:r>
              <a:rPr lang="en-US" sz="2000" dirty="0" smtClean="0"/>
              <a:t>consortium that is needed</a:t>
            </a:r>
            <a:endParaRPr lang="en-US" sz="2000" dirty="0" smtClean="0"/>
          </a:p>
          <a:p>
            <a:pPr marL="285750" indent="-285750">
              <a:buFontTx/>
              <a:buChar char="-"/>
            </a:pPr>
            <a:r>
              <a:rPr lang="en-US" sz="2000" dirty="0" smtClean="0"/>
              <a:t>The approach</a:t>
            </a:r>
            <a:endParaRPr lang="en-US" sz="2000" dirty="0"/>
          </a:p>
          <a:p>
            <a:pPr marL="285750" indent="-285750">
              <a:buFontTx/>
              <a:buChar char="-"/>
            </a:pPr>
            <a:endParaRPr lang="en-US" dirty="0"/>
          </a:p>
          <a:p>
            <a:pPr marL="285750" indent="-285750">
              <a:buFontTx/>
              <a:buChar char="-"/>
            </a:pPr>
            <a:endParaRPr lang="en-US" dirty="0"/>
          </a:p>
          <a:p>
            <a:pPr marL="285750" indent="-285750">
              <a:buFontTx/>
              <a:buChar char="-"/>
            </a:pPr>
            <a:endParaRPr lang="nl-NL" dirty="0"/>
          </a:p>
        </p:txBody>
      </p:sp>
      <p:pic>
        <p:nvPicPr>
          <p:cNvPr id="3" name="Picture 2"/>
          <p:cNvPicPr>
            <a:picLocks noChangeAspect="1"/>
          </p:cNvPicPr>
          <p:nvPr/>
        </p:nvPicPr>
        <p:blipFill>
          <a:blip r:embed="rId2"/>
          <a:stretch>
            <a:fillRect/>
          </a:stretch>
        </p:blipFill>
        <p:spPr>
          <a:xfrm>
            <a:off x="4572000" y="3902096"/>
            <a:ext cx="4346917" cy="2955904"/>
          </a:xfrm>
          <a:prstGeom prst="rect">
            <a:avLst/>
          </a:prstGeom>
        </p:spPr>
      </p:pic>
      <p:pic>
        <p:nvPicPr>
          <p:cNvPr id="4" name="Picture 3"/>
          <p:cNvPicPr>
            <a:picLocks noChangeAspect="1"/>
          </p:cNvPicPr>
          <p:nvPr/>
        </p:nvPicPr>
        <p:blipFill>
          <a:blip r:embed="rId3"/>
          <a:stretch>
            <a:fillRect/>
          </a:stretch>
        </p:blipFill>
        <p:spPr>
          <a:xfrm>
            <a:off x="5071475" y="1470900"/>
            <a:ext cx="3847442" cy="2155495"/>
          </a:xfrm>
          <a:prstGeom prst="rect">
            <a:avLst/>
          </a:prstGeom>
        </p:spPr>
      </p:pic>
    </p:spTree>
    <p:extLst>
      <p:ext uri="{BB962C8B-B14F-4D97-AF65-F5344CB8AC3E}">
        <p14:creationId xmlns:p14="http://schemas.microsoft.com/office/powerpoint/2010/main" val="326637181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iehoekje"/>
          <p:cNvSpPr/>
          <p:nvPr/>
        </p:nvSpPr>
        <p:spPr>
          <a:xfrm flipV="1">
            <a:off x="617540" y="119777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11" name="Titel 1"/>
          <p:cNvSpPr txBox="1">
            <a:spLocks/>
          </p:cNvSpPr>
          <p:nvPr/>
        </p:nvSpPr>
        <p:spPr>
          <a:xfrm>
            <a:off x="107504" y="116632"/>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pPr marL="0" marR="0" lvl="0" indent="0" algn="l" defTabSz="457200" rtl="0" eaLnBrk="0" fontAlgn="base" latinLnBrk="0" hangingPunct="0">
              <a:lnSpc>
                <a:spcPts val="3200"/>
              </a:lnSpc>
              <a:spcBef>
                <a:spcPct val="0"/>
              </a:spcBef>
              <a:spcAft>
                <a:spcPct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Calibri"/>
                <a:ea typeface="ＭＳ Ｐゴシック" charset="-128"/>
              </a:rPr>
              <a:t>Where is the fit between your research and broader agendas</a:t>
            </a:r>
            <a:endParaRPr kumimoji="0" lang="nl-NL" sz="2800" b="0" i="0" u="none" strike="noStrike" kern="1200" cap="all" spc="0" normalizeH="0" baseline="0" noProof="0" dirty="0">
              <a:ln>
                <a:noFill/>
              </a:ln>
              <a:solidFill>
                <a:prstClr val="white"/>
              </a:solidFill>
              <a:effectLst/>
              <a:uLnTx/>
              <a:uFillTx/>
              <a:latin typeface="Calibri"/>
              <a:ea typeface="ＭＳ Ｐゴシック" charset="-128"/>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15013" y="2822503"/>
            <a:ext cx="2266909" cy="3449823"/>
          </a:xfrm>
          <a:prstGeom prst="rect">
            <a:avLst/>
          </a:prstGeom>
        </p:spPr>
      </p:pic>
      <p:sp>
        <p:nvSpPr>
          <p:cNvPr id="6" name="TextBox 5"/>
          <p:cNvSpPr txBox="1"/>
          <p:nvPr/>
        </p:nvSpPr>
        <p:spPr>
          <a:xfrm>
            <a:off x="2733514" y="1357132"/>
            <a:ext cx="6601845" cy="1569660"/>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2400" b="0" i="0" u="none" strike="noStrike" kern="1200" cap="none" spc="0" normalizeH="0" baseline="0" noProof="0" dirty="0" smtClean="0">
                <a:ln>
                  <a:noFill/>
                </a:ln>
                <a:solidFill>
                  <a:prstClr val="black"/>
                </a:solidFill>
                <a:effectLst/>
                <a:uLnTx/>
                <a:uFillTx/>
                <a:latin typeface="Times New Roman" charset="0"/>
                <a:ea typeface="ＭＳ Ｐゴシック" charset="-128"/>
                <a:cs typeface="+mn-cs"/>
              </a:rPr>
              <a:t>Contribution to + blind spots of those agendas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charset="0"/>
                <a:ea typeface="ＭＳ Ｐゴシック" charset="-128"/>
                <a:cs typeface="+mn-cs"/>
              </a:rPr>
              <a:t>Critical voices are needed (be convincing)</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lang="en-US" sz="2400" dirty="0" smtClean="0">
                <a:solidFill>
                  <a:prstClr val="black"/>
                </a:solidFill>
                <a:latin typeface="Times New Roman" charset="0"/>
              </a:rPr>
              <a:t>Social scientists not as fixers but as part of an integrated perspective</a:t>
            </a:r>
            <a:endParaRPr kumimoji="0" lang="nl-NL" sz="2400" b="0" i="0" u="none" strike="noStrike" kern="1200" cap="none" spc="0" normalizeH="0" baseline="0" noProof="0" dirty="0">
              <a:ln>
                <a:noFill/>
              </a:ln>
              <a:solidFill>
                <a:prstClr val="black"/>
              </a:solidFill>
              <a:effectLst/>
              <a:uLnTx/>
              <a:uFillTx/>
              <a:latin typeface="Times New Roman" charset="0"/>
              <a:ea typeface="ＭＳ Ｐゴシック" charset="-128"/>
              <a:cs typeface="+mn-cs"/>
            </a:endParaRPr>
          </a:p>
        </p:txBody>
      </p:sp>
      <p:pic>
        <p:nvPicPr>
          <p:cNvPr id="4" name="Picture 3"/>
          <p:cNvPicPr>
            <a:picLocks noChangeAspect="1"/>
          </p:cNvPicPr>
          <p:nvPr/>
        </p:nvPicPr>
        <p:blipFill>
          <a:blip r:embed="rId3"/>
          <a:stretch>
            <a:fillRect/>
          </a:stretch>
        </p:blipFill>
        <p:spPr>
          <a:xfrm>
            <a:off x="3977720" y="3271999"/>
            <a:ext cx="4930306" cy="3480216"/>
          </a:xfrm>
          <a:prstGeom prst="rect">
            <a:avLst/>
          </a:prstGeom>
        </p:spPr>
      </p:pic>
      <p:sp>
        <p:nvSpPr>
          <p:cNvPr id="5" name="TextBox 4"/>
          <p:cNvSpPr txBox="1"/>
          <p:nvPr/>
        </p:nvSpPr>
        <p:spPr>
          <a:xfrm>
            <a:off x="715013" y="6341596"/>
            <a:ext cx="2018501" cy="369332"/>
          </a:xfrm>
          <a:prstGeom prst="rect">
            <a:avLst/>
          </a:prstGeom>
          <a:noFill/>
        </p:spPr>
        <p:txBody>
          <a:bodyPr wrap="none" rtlCol="0">
            <a:spAutoFit/>
          </a:bodyPr>
          <a:lstStyle/>
          <a:p>
            <a:r>
              <a:rPr lang="en-US" dirty="0" smtClean="0"/>
              <a:t>100 resilient cities</a:t>
            </a:r>
            <a:endParaRPr lang="nl-NL" dirty="0"/>
          </a:p>
        </p:txBody>
      </p:sp>
      <p:sp>
        <p:nvSpPr>
          <p:cNvPr id="9" name="TextBox 8"/>
          <p:cNvSpPr txBox="1"/>
          <p:nvPr/>
        </p:nvSpPr>
        <p:spPr>
          <a:xfrm>
            <a:off x="6698791" y="2824848"/>
            <a:ext cx="2121093" cy="369332"/>
          </a:xfrm>
          <a:prstGeom prst="rect">
            <a:avLst/>
          </a:prstGeom>
          <a:noFill/>
        </p:spPr>
        <p:txBody>
          <a:bodyPr wrap="none" rtlCol="0">
            <a:spAutoFit/>
          </a:bodyPr>
          <a:lstStyle/>
          <a:p>
            <a:r>
              <a:rPr lang="en-US" dirty="0" smtClean="0"/>
              <a:t>Sendai Framework</a:t>
            </a:r>
            <a:endParaRPr lang="nl-NL" dirty="0"/>
          </a:p>
        </p:txBody>
      </p:sp>
    </p:spTree>
    <p:extLst>
      <p:ext uri="{BB962C8B-B14F-4D97-AF65-F5344CB8AC3E}">
        <p14:creationId xmlns:p14="http://schemas.microsoft.com/office/powerpoint/2010/main" val="359854671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07504" y="115200"/>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r>
              <a:rPr lang="en-US" sz="2400" dirty="0" smtClean="0"/>
              <a:t>what </a:t>
            </a:r>
            <a:r>
              <a:rPr lang="en-US" sz="2400" dirty="0"/>
              <a:t>is your contribution to the impact that is asked for</a:t>
            </a:r>
            <a:endParaRPr lang="nl-NL" sz="2400" dirty="0"/>
          </a:p>
        </p:txBody>
      </p:sp>
      <p:sp>
        <p:nvSpPr>
          <p:cNvPr id="10" name="Driehoekje"/>
          <p:cNvSpPr/>
          <p:nvPr/>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a:solidFill>
                <a:srgbClr val="FFFFFF"/>
              </a:solidFill>
              <a:ea typeface="ＭＳ Ｐゴシック" charset="-128"/>
            </a:endParaRPr>
          </a:p>
        </p:txBody>
      </p:sp>
      <p:sp>
        <p:nvSpPr>
          <p:cNvPr id="2" name="TextBox 1"/>
          <p:cNvSpPr txBox="1"/>
          <p:nvPr/>
        </p:nvSpPr>
        <p:spPr>
          <a:xfrm>
            <a:off x="617540" y="1745263"/>
            <a:ext cx="5067785" cy="4616648"/>
          </a:xfrm>
          <a:prstGeom prst="rect">
            <a:avLst/>
          </a:prstGeom>
          <a:noFill/>
        </p:spPr>
        <p:txBody>
          <a:bodyPr wrap="square" rtlCol="0">
            <a:spAutoFit/>
          </a:bodyPr>
          <a:lstStyle/>
          <a:p>
            <a:r>
              <a:rPr lang="en-US" sz="2800" dirty="0"/>
              <a:t>The call text is important:</a:t>
            </a:r>
          </a:p>
          <a:p>
            <a:endParaRPr lang="en-US" dirty="0"/>
          </a:p>
          <a:p>
            <a:pPr marL="285750" indent="-285750">
              <a:buFontTx/>
              <a:buChar char="-"/>
            </a:pPr>
            <a:r>
              <a:rPr lang="en-US" sz="2400" dirty="0"/>
              <a:t>Use the right </a:t>
            </a:r>
            <a:r>
              <a:rPr lang="en-US" sz="2400" dirty="0" smtClean="0"/>
              <a:t>terminology and make </a:t>
            </a:r>
            <a:r>
              <a:rPr lang="en-US" sz="2400" dirty="0"/>
              <a:t>sure ‘everything’ from the call text is </a:t>
            </a:r>
            <a:r>
              <a:rPr lang="en-US" sz="2400" dirty="0" smtClean="0"/>
              <a:t>covered, </a:t>
            </a:r>
            <a:r>
              <a:rPr lang="en-US" sz="2400" u="sng" dirty="0" smtClean="0"/>
              <a:t>but</a:t>
            </a:r>
            <a:r>
              <a:rPr lang="en-US" sz="2400" dirty="0" smtClean="0"/>
              <a:t>:</a:t>
            </a:r>
            <a:endParaRPr lang="en-US" sz="2400" dirty="0"/>
          </a:p>
          <a:p>
            <a:pPr marL="285750" indent="-285750">
              <a:buFontTx/>
              <a:buChar char="-"/>
            </a:pPr>
            <a:endParaRPr lang="en-US" sz="800" dirty="0" smtClean="0"/>
          </a:p>
          <a:p>
            <a:pPr marL="285750" indent="-285750">
              <a:buFontTx/>
              <a:buChar char="-"/>
            </a:pPr>
            <a:endParaRPr lang="en-US" sz="2400" dirty="0"/>
          </a:p>
          <a:p>
            <a:pPr marL="285750" indent="-285750">
              <a:buFontTx/>
              <a:buChar char="-"/>
            </a:pPr>
            <a:r>
              <a:rPr lang="en-US" sz="2400" dirty="0"/>
              <a:t>Think about the </a:t>
            </a:r>
            <a:r>
              <a:rPr lang="en-US" sz="2400" dirty="0" smtClean="0"/>
              <a:t>originality of your proposal, and</a:t>
            </a:r>
          </a:p>
          <a:p>
            <a:pPr marL="285750" indent="-285750">
              <a:buFontTx/>
              <a:buChar char="-"/>
            </a:pPr>
            <a:endParaRPr lang="en-US" sz="2400" dirty="0"/>
          </a:p>
          <a:p>
            <a:pPr marL="285750" indent="-285750">
              <a:buFontTx/>
              <a:buChar char="-"/>
            </a:pPr>
            <a:r>
              <a:rPr lang="en-US" sz="2400" dirty="0" smtClean="0"/>
              <a:t>Make </a:t>
            </a:r>
            <a:r>
              <a:rPr lang="en-US" sz="2400" dirty="0"/>
              <a:t>the project </a:t>
            </a:r>
            <a:r>
              <a:rPr lang="en-US" sz="2400" dirty="0" smtClean="0"/>
              <a:t>do-able (because the EU will check if you keep your promises!)</a:t>
            </a:r>
            <a:endParaRPr lang="en-US" sz="2400" dirty="0"/>
          </a:p>
        </p:txBody>
      </p:sp>
      <p:pic>
        <p:nvPicPr>
          <p:cNvPr id="3" name="Picture 2"/>
          <p:cNvPicPr>
            <a:picLocks noChangeAspect="1"/>
          </p:cNvPicPr>
          <p:nvPr/>
        </p:nvPicPr>
        <p:blipFill>
          <a:blip r:embed="rId2"/>
          <a:stretch>
            <a:fillRect/>
          </a:stretch>
        </p:blipFill>
        <p:spPr>
          <a:xfrm>
            <a:off x="6430574" y="4345608"/>
            <a:ext cx="2480993" cy="2384437"/>
          </a:xfrm>
          <a:prstGeom prst="rect">
            <a:avLst/>
          </a:prstGeom>
        </p:spPr>
      </p:pic>
    </p:spTree>
    <p:extLst>
      <p:ext uri="{BB962C8B-B14F-4D97-AF65-F5344CB8AC3E}">
        <p14:creationId xmlns:p14="http://schemas.microsoft.com/office/powerpoint/2010/main" val="190759654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07504" y="115200"/>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r>
              <a:rPr lang="en-US" dirty="0" smtClean="0"/>
              <a:t>put </a:t>
            </a:r>
            <a:r>
              <a:rPr lang="en-US" dirty="0"/>
              <a:t>the right team together</a:t>
            </a:r>
            <a:endParaRPr lang="nl-NL" dirty="0"/>
          </a:p>
        </p:txBody>
      </p:sp>
      <p:sp>
        <p:nvSpPr>
          <p:cNvPr id="10" name="Driehoekje"/>
          <p:cNvSpPr/>
          <p:nvPr/>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a:solidFill>
                <a:srgbClr val="FFFFFF"/>
              </a:solidFill>
              <a:ea typeface="ＭＳ Ｐゴシック"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774" y="3631248"/>
            <a:ext cx="2296212" cy="3017501"/>
          </a:xfrm>
          <a:prstGeom prst="rect">
            <a:avLst/>
          </a:prstGeom>
        </p:spPr>
      </p:pic>
      <p:sp>
        <p:nvSpPr>
          <p:cNvPr id="2" name="TextBox 1"/>
          <p:cNvSpPr txBox="1"/>
          <p:nvPr/>
        </p:nvSpPr>
        <p:spPr>
          <a:xfrm>
            <a:off x="366817" y="1878499"/>
            <a:ext cx="5650525" cy="4093428"/>
          </a:xfrm>
          <a:prstGeom prst="rect">
            <a:avLst/>
          </a:prstGeom>
          <a:noFill/>
        </p:spPr>
        <p:txBody>
          <a:bodyPr wrap="square" rtlCol="0">
            <a:spAutoFit/>
          </a:bodyPr>
          <a:lstStyle/>
          <a:p>
            <a:pPr marL="285750" indent="-285750">
              <a:buFontTx/>
              <a:buChar char="-"/>
            </a:pPr>
            <a:r>
              <a:rPr lang="en-US" sz="2000" dirty="0"/>
              <a:t>Impactful networks of partners (</a:t>
            </a:r>
            <a:r>
              <a:rPr lang="en-US" sz="2000" dirty="0" smtClean="0"/>
              <a:t>diversity)</a:t>
            </a:r>
            <a:endParaRPr lang="en-US" sz="2000" dirty="0"/>
          </a:p>
          <a:p>
            <a:pPr marL="285750" indent="-285750">
              <a:buFontTx/>
              <a:buChar char="-"/>
            </a:pPr>
            <a:endParaRPr lang="en-US" sz="2000" dirty="0"/>
          </a:p>
          <a:p>
            <a:pPr marL="285750" indent="-285750">
              <a:buFontTx/>
              <a:buChar char="-"/>
            </a:pPr>
            <a:r>
              <a:rPr lang="en-US" sz="2000" dirty="0" smtClean="0"/>
              <a:t>Ideally: build/join </a:t>
            </a:r>
            <a:r>
              <a:rPr lang="en-US" sz="2000" dirty="0"/>
              <a:t>consortia with partners you worked with </a:t>
            </a:r>
            <a:r>
              <a:rPr lang="en-US" sz="2000" dirty="0" smtClean="0"/>
              <a:t>before, or:</a:t>
            </a:r>
            <a:endParaRPr lang="en-US" sz="2000" dirty="0"/>
          </a:p>
          <a:p>
            <a:pPr marL="285750" indent="-285750">
              <a:buFontTx/>
              <a:buChar char="-"/>
            </a:pPr>
            <a:endParaRPr lang="en-US" sz="2000" dirty="0"/>
          </a:p>
          <a:p>
            <a:pPr marL="285750" indent="-285750">
              <a:buFontTx/>
              <a:buChar char="-"/>
            </a:pPr>
            <a:r>
              <a:rPr lang="en-US" sz="2000" dirty="0"/>
              <a:t>Use the networks of the people you worked with before</a:t>
            </a:r>
          </a:p>
          <a:p>
            <a:pPr marL="285750" indent="-285750">
              <a:buFontTx/>
              <a:buChar char="-"/>
            </a:pPr>
            <a:endParaRPr lang="nl-NL" sz="2000" dirty="0"/>
          </a:p>
          <a:p>
            <a:pPr marL="285750" indent="-285750">
              <a:buFontTx/>
              <a:buChar char="-"/>
            </a:pPr>
            <a:r>
              <a:rPr lang="en-US" sz="2000" dirty="0"/>
              <a:t>Try to develop a ‘chain’: use a project to write new </a:t>
            </a:r>
            <a:r>
              <a:rPr lang="en-US" sz="2000" dirty="0" smtClean="0"/>
              <a:t>proposals</a:t>
            </a:r>
          </a:p>
          <a:p>
            <a:pPr marL="285750" indent="-285750">
              <a:buFontTx/>
              <a:buChar char="-"/>
            </a:pPr>
            <a:endParaRPr lang="en-US" sz="2000" dirty="0"/>
          </a:p>
          <a:p>
            <a:pPr marL="285750" indent="-285750">
              <a:buFontTx/>
              <a:buChar char="-"/>
            </a:pPr>
            <a:r>
              <a:rPr lang="en-US" sz="2000" dirty="0"/>
              <a:t>Use your expert knowledge (niche) to join consortia</a:t>
            </a:r>
          </a:p>
        </p:txBody>
      </p:sp>
    </p:spTree>
    <p:extLst>
      <p:ext uri="{BB962C8B-B14F-4D97-AF65-F5344CB8AC3E}">
        <p14:creationId xmlns:p14="http://schemas.microsoft.com/office/powerpoint/2010/main" val="763207201"/>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07504" y="115200"/>
            <a:ext cx="8928992"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defTabSz="457200" rtl="0" eaLnBrk="0" fontAlgn="base" hangingPunct="0">
              <a:lnSpc>
                <a:spcPts val="3200"/>
              </a:lnSpc>
              <a:spcBef>
                <a:spcPct val="0"/>
              </a:spcBef>
              <a:spcAft>
                <a:spcPct val="0"/>
              </a:spcAft>
              <a:defRPr sz="3200" kern="1200" cap="all" baseline="0">
                <a:solidFill>
                  <a:schemeClr val="bg1"/>
                </a:solidFill>
                <a:latin typeface="Calibri"/>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a:lstStyle>
          <a:p>
            <a:r>
              <a:rPr lang="en-US" dirty="0"/>
              <a:t>Horizon 2020 </a:t>
            </a:r>
            <a:r>
              <a:rPr lang="en-GB" dirty="0"/>
              <a:t>Framework Programme for Research and Innovation (2014-2020)</a:t>
            </a:r>
            <a:endParaRPr lang="nl-NL" dirty="0"/>
          </a:p>
        </p:txBody>
      </p:sp>
      <p:sp>
        <p:nvSpPr>
          <p:cNvPr id="10" name="Driehoekje"/>
          <p:cNvSpPr/>
          <p:nvPr/>
        </p:nvSpPr>
        <p:spPr>
          <a:xfrm flipV="1">
            <a:off x="617540" y="1195200"/>
            <a:ext cx="192087"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a:solidFill>
                <a:srgbClr val="FFFFFF"/>
              </a:solidFill>
              <a:ea typeface="ＭＳ Ｐゴシック" charset="-128"/>
            </a:endParaRPr>
          </a:p>
        </p:txBody>
      </p:sp>
      <p:pic>
        <p:nvPicPr>
          <p:cNvPr id="4" name="Picture 3"/>
          <p:cNvPicPr>
            <a:picLocks noChangeAspect="1"/>
          </p:cNvPicPr>
          <p:nvPr/>
        </p:nvPicPr>
        <p:blipFill>
          <a:blip r:embed="rId2"/>
          <a:stretch>
            <a:fillRect/>
          </a:stretch>
        </p:blipFill>
        <p:spPr>
          <a:xfrm>
            <a:off x="5936785" y="1719144"/>
            <a:ext cx="2883658" cy="4073739"/>
          </a:xfrm>
          <a:prstGeom prst="rect">
            <a:avLst/>
          </a:prstGeom>
        </p:spPr>
      </p:pic>
      <p:sp>
        <p:nvSpPr>
          <p:cNvPr id="5" name="TextBox 4"/>
          <p:cNvSpPr txBox="1"/>
          <p:nvPr/>
        </p:nvSpPr>
        <p:spPr>
          <a:xfrm>
            <a:off x="617540" y="1873888"/>
            <a:ext cx="4859652" cy="3970318"/>
          </a:xfrm>
          <a:prstGeom prst="rect">
            <a:avLst/>
          </a:prstGeom>
          <a:noFill/>
        </p:spPr>
        <p:txBody>
          <a:bodyPr wrap="square" rtlCol="0">
            <a:spAutoFit/>
          </a:bodyPr>
          <a:lstStyle/>
          <a:p>
            <a:r>
              <a:rPr lang="en-GB" dirty="0"/>
              <a:t>Call: Human factors, and social, societal, and organisational aspects for disaster-resilient societies.</a:t>
            </a:r>
          </a:p>
          <a:p>
            <a:endParaRPr lang="en-GB" dirty="0"/>
          </a:p>
          <a:p>
            <a:r>
              <a:rPr lang="en-GB" dirty="0"/>
              <a:t>Sub-issues to be addressed are the diversity in risk perception, in vulnerabilities and in understanding responses to crises to propose new approaches and strategies for communities’ awareness, leadership, and crisis management regarding threats of both natural disaster and terror.</a:t>
            </a:r>
          </a:p>
          <a:p>
            <a:endParaRPr lang="en-GB" dirty="0"/>
          </a:p>
          <a:p>
            <a:r>
              <a:rPr lang="en-GB" dirty="0"/>
              <a:t>First responders and authorities are invited to propose strategies, processes and methods.</a:t>
            </a:r>
            <a:endParaRPr lang="nl-NL" dirty="0"/>
          </a:p>
        </p:txBody>
      </p:sp>
    </p:spTree>
    <p:extLst>
      <p:ext uri="{BB962C8B-B14F-4D97-AF65-F5344CB8AC3E}">
        <p14:creationId xmlns:p14="http://schemas.microsoft.com/office/powerpoint/2010/main" val="96476206"/>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390" y="4077529"/>
            <a:ext cx="4942560" cy="1755770"/>
          </a:xfrm>
          <a:prstGeom prst="rect">
            <a:avLst/>
          </a:prstGeom>
        </p:spPr>
      </p:pic>
      <p:pic>
        <p:nvPicPr>
          <p:cNvPr id="5" name="Picture 4"/>
          <p:cNvPicPr>
            <a:picLocks noChangeAspect="1"/>
          </p:cNvPicPr>
          <p:nvPr/>
        </p:nvPicPr>
        <p:blipFill>
          <a:blip r:embed="rId3"/>
          <a:stretch>
            <a:fillRect/>
          </a:stretch>
        </p:blipFill>
        <p:spPr>
          <a:xfrm>
            <a:off x="5259263" y="2153391"/>
            <a:ext cx="3811517" cy="3677117"/>
          </a:xfrm>
          <a:prstGeom prst="rect">
            <a:avLst/>
          </a:prstGeom>
        </p:spPr>
      </p:pic>
      <p:pic>
        <p:nvPicPr>
          <p:cNvPr id="6" name="Picture 5"/>
          <p:cNvPicPr>
            <a:picLocks noChangeAspect="1"/>
          </p:cNvPicPr>
          <p:nvPr/>
        </p:nvPicPr>
        <p:blipFill>
          <a:blip r:embed="rId4"/>
          <a:stretch>
            <a:fillRect/>
          </a:stretch>
        </p:blipFill>
        <p:spPr>
          <a:xfrm>
            <a:off x="97390" y="2089283"/>
            <a:ext cx="5132582" cy="1578124"/>
          </a:xfrm>
          <a:prstGeom prst="rect">
            <a:avLst/>
          </a:prstGeom>
        </p:spPr>
      </p:pic>
      <p:pic>
        <p:nvPicPr>
          <p:cNvPr id="8" name="Picture 7"/>
          <p:cNvPicPr>
            <a:picLocks noChangeAspect="1"/>
          </p:cNvPicPr>
          <p:nvPr/>
        </p:nvPicPr>
        <p:blipFill>
          <a:blip r:embed="rId5"/>
          <a:stretch>
            <a:fillRect/>
          </a:stretch>
        </p:blipFill>
        <p:spPr>
          <a:xfrm>
            <a:off x="1807047" y="-658795"/>
            <a:ext cx="4608976" cy="3264691"/>
          </a:xfrm>
          <a:prstGeom prst="rect">
            <a:avLst/>
          </a:prstGeom>
        </p:spPr>
      </p:pic>
    </p:spTree>
    <p:extLst>
      <p:ext uri="{BB962C8B-B14F-4D97-AF65-F5344CB8AC3E}">
        <p14:creationId xmlns:p14="http://schemas.microsoft.com/office/powerpoint/2010/main" val="4205492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72" y="869255"/>
            <a:ext cx="7886700" cy="1325563"/>
          </a:xfrm>
        </p:spPr>
        <p:txBody>
          <a:bodyPr>
            <a:noAutofit/>
          </a:bodyPr>
          <a:lstStyle/>
          <a:p>
            <a:pPr algn="ctr"/>
            <a:r>
              <a:rPr lang="en-GB" sz="1800" i="1" dirty="0">
                <a:solidFill>
                  <a:schemeClr val="accent5">
                    <a:lumMod val="75000"/>
                  </a:schemeClr>
                </a:solidFill>
              </a:rPr>
              <a:t>Health Emergency Response in Interconnected Systems</a:t>
            </a:r>
            <a:r>
              <a:rPr lang="en-GB" sz="1800" dirty="0">
                <a:solidFill>
                  <a:schemeClr val="accent5">
                    <a:lumMod val="75000"/>
                  </a:schemeClr>
                </a:solidFill>
              </a:rPr>
              <a:t/>
            </a:r>
            <a:br>
              <a:rPr lang="en-GB" sz="1800" dirty="0">
                <a:solidFill>
                  <a:schemeClr val="accent5">
                    <a:lumMod val="75000"/>
                  </a:schemeClr>
                </a:solidFill>
              </a:rPr>
            </a:br>
            <a:endParaRPr lang="nl-NL" sz="1800" dirty="0">
              <a:solidFill>
                <a:schemeClr val="accent5">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711" y="2134072"/>
            <a:ext cx="2574578" cy="731643"/>
          </a:xfrm>
          <a:prstGeom prst="rect">
            <a:avLst/>
          </a:prstGeom>
        </p:spPr>
      </p:pic>
      <p:pic>
        <p:nvPicPr>
          <p:cNvPr id="5" name="Picture 4"/>
          <p:cNvPicPr>
            <a:picLocks noChangeAspect="1"/>
          </p:cNvPicPr>
          <p:nvPr/>
        </p:nvPicPr>
        <p:blipFill>
          <a:blip r:embed="rId3"/>
          <a:stretch>
            <a:fillRect/>
          </a:stretch>
        </p:blipFill>
        <p:spPr>
          <a:xfrm>
            <a:off x="235139" y="3334754"/>
            <a:ext cx="1151678" cy="1151678"/>
          </a:xfrm>
          <a:prstGeom prst="rect">
            <a:avLst/>
          </a:prstGeom>
        </p:spPr>
      </p:pic>
      <p:pic>
        <p:nvPicPr>
          <p:cNvPr id="9" name="Picture 8"/>
          <p:cNvPicPr>
            <a:picLocks noChangeAspect="1"/>
          </p:cNvPicPr>
          <p:nvPr/>
        </p:nvPicPr>
        <p:blipFill>
          <a:blip r:embed="rId4"/>
          <a:stretch>
            <a:fillRect/>
          </a:stretch>
        </p:blipFill>
        <p:spPr>
          <a:xfrm>
            <a:off x="349716" y="4994380"/>
            <a:ext cx="2081758" cy="6200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776531" y="4944896"/>
            <a:ext cx="1368632" cy="719066"/>
          </a:xfrm>
          <a:prstGeom prst="rect">
            <a:avLst/>
          </a:prstGeom>
        </p:spPr>
      </p:pic>
      <p:pic>
        <p:nvPicPr>
          <p:cNvPr id="11" name="Picture 10"/>
          <p:cNvPicPr>
            <a:picLocks noChangeAspect="1"/>
          </p:cNvPicPr>
          <p:nvPr/>
        </p:nvPicPr>
        <p:blipFill>
          <a:blip r:embed="rId6"/>
          <a:stretch>
            <a:fillRect/>
          </a:stretch>
        </p:blipFill>
        <p:spPr>
          <a:xfrm>
            <a:off x="6627041" y="3100891"/>
            <a:ext cx="1951393" cy="91786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4108" y="3635872"/>
            <a:ext cx="850560" cy="85056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9149" y="4821115"/>
            <a:ext cx="1618488" cy="996696"/>
          </a:xfrm>
          <a:prstGeom prst="rect">
            <a:avLst/>
          </a:prstGeom>
        </p:spPr>
      </p:pic>
      <p:pic>
        <p:nvPicPr>
          <p:cNvPr id="16" name="Picture 15"/>
          <p:cNvPicPr>
            <a:picLocks noChangeAspect="1"/>
          </p:cNvPicPr>
          <p:nvPr/>
        </p:nvPicPr>
        <p:blipFill>
          <a:blip r:embed="rId9"/>
          <a:stretch>
            <a:fillRect/>
          </a:stretch>
        </p:blipFill>
        <p:spPr>
          <a:xfrm>
            <a:off x="5590540" y="3537430"/>
            <a:ext cx="1102007" cy="110200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3463" y="3233146"/>
            <a:ext cx="1515437" cy="1515437"/>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86643" y="3836641"/>
            <a:ext cx="1746530" cy="96944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68900" y="4883694"/>
            <a:ext cx="2943225" cy="871538"/>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7694" y="3436594"/>
            <a:ext cx="1202843" cy="1202843"/>
          </a:xfrm>
          <a:prstGeom prst="rect">
            <a:avLst/>
          </a:prstGeom>
        </p:spPr>
      </p:pic>
      <p:pic>
        <p:nvPicPr>
          <p:cNvPr id="3" name="Picture 2">
            <a:extLst>
              <a:ext uri="{FF2B5EF4-FFF2-40B4-BE49-F238E27FC236}">
                <a16:creationId xmlns:a16="http://schemas.microsoft.com/office/drawing/2014/main" id="{218C458C-9527-422C-9E76-E112E22809A7}"/>
              </a:ext>
            </a:extLst>
          </p:cNvPr>
          <p:cNvPicPr>
            <a:picLocks noChangeAspect="1"/>
          </p:cNvPicPr>
          <p:nvPr/>
        </p:nvPicPr>
        <p:blipFill>
          <a:blip r:embed="rId14"/>
          <a:stretch>
            <a:fillRect/>
          </a:stretch>
        </p:blipFill>
        <p:spPr>
          <a:xfrm>
            <a:off x="3024366" y="343476"/>
            <a:ext cx="2616146" cy="973946"/>
          </a:xfrm>
          <a:prstGeom prst="rect">
            <a:avLst/>
          </a:prstGeom>
        </p:spPr>
      </p:pic>
    </p:spTree>
    <p:extLst>
      <p:ext uri="{BB962C8B-B14F-4D97-AF65-F5344CB8AC3E}">
        <p14:creationId xmlns:p14="http://schemas.microsoft.com/office/powerpoint/2010/main" val="173482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VU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P_templateEN_april2018" id="{48FF0B84-F551-1743-88C5-1A9B477AB2F1}" vid="{273C8535-8F3F-7D49-8E20-B62CCF162D72}"/>
    </a:ext>
  </a:extLst>
</a:theme>
</file>

<file path=ppt/theme/theme2.xml><?xml version="1.0" encoding="utf-8"?>
<a:theme xmlns:a="http://schemas.openxmlformats.org/drawingml/2006/main" name="1_VU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PPP_templateEN_april2018</Template>
  <TotalTime>2320</TotalTime>
  <Words>497</Words>
  <Application>Microsoft Office PowerPoint</Application>
  <PresentationFormat>On-screen Show (4:3)</PresentationFormat>
  <Paragraphs>69</Paragraphs>
  <Slides>12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ＭＳ Ｐゴシック</vt:lpstr>
      <vt:lpstr>Arial</vt:lpstr>
      <vt:lpstr>Arial Narrow Bold</vt:lpstr>
      <vt:lpstr>Calibri</vt:lpstr>
      <vt:lpstr>Calibri Light</vt:lpstr>
      <vt:lpstr>Lucida Grande</vt:lpstr>
      <vt:lpstr>Times New Roman</vt:lpstr>
      <vt:lpstr>Wingdings</vt:lpstr>
      <vt:lpstr>VU thema</vt:lpstr>
      <vt:lpstr>1_VU thema</vt:lpstr>
      <vt:lpstr>Standaardontwerp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Emergency Response in Interconnected Systems </vt:lpstr>
      <vt:lpstr>PowerPoint Presentation</vt:lpstr>
      <vt:lpstr>PowerPoint Presentation</vt:lpstr>
      <vt:lpstr>PowerPoint Presentation</vt:lpstr>
    </vt:vector>
  </TitlesOfParts>
  <Company>vrije universiteit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Marije Visscher</dc:creator>
  <cp:lastModifiedBy>Boersma, F.K.</cp:lastModifiedBy>
  <cp:revision>213</cp:revision>
  <cp:lastPrinted>2019-05-10T06:37:58Z</cp:lastPrinted>
  <dcterms:created xsi:type="dcterms:W3CDTF">2018-06-19T06:59:28Z</dcterms:created>
  <dcterms:modified xsi:type="dcterms:W3CDTF">2021-10-28T13:07:18Z</dcterms:modified>
</cp:coreProperties>
</file>